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70" r:id="rId7"/>
    <p:sldId id="287" r:id="rId8"/>
    <p:sldId id="288" r:id="rId9"/>
    <p:sldId id="289" r:id="rId10"/>
    <p:sldId id="305" r:id="rId11"/>
    <p:sldId id="290" r:id="rId12"/>
    <p:sldId id="291" r:id="rId13"/>
    <p:sldId id="292" r:id="rId14"/>
    <p:sldId id="301" r:id="rId15"/>
    <p:sldId id="293" r:id="rId16"/>
    <p:sldId id="294" r:id="rId17"/>
    <p:sldId id="295" r:id="rId18"/>
    <p:sldId id="296" r:id="rId19"/>
    <p:sldId id="298" r:id="rId20"/>
    <p:sldId id="297" r:id="rId21"/>
    <p:sldId id="299" r:id="rId22"/>
    <p:sldId id="300" r:id="rId23"/>
    <p:sldId id="302" r:id="rId24"/>
    <p:sldId id="303" r:id="rId25"/>
    <p:sldId id="30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6DF4D1-FC8C-46A1-BED2-F91272FA2F00}"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88719E76-6D68-45B1-A7EC-1E993E5BA2B7}">
      <dgm:prSet/>
      <dgm:spPr/>
      <dgm:t>
        <a:bodyPr/>
        <a:lstStyle/>
        <a:p>
          <a:r>
            <a:rPr lang="en-US" dirty="0"/>
            <a:t>Meeting rules</a:t>
          </a:r>
        </a:p>
      </dgm:t>
    </dgm:pt>
    <dgm:pt modelId="{AA2ADFE4-4BEC-4184-8921-6CD215FF2DB3}" type="parTrans" cxnId="{1D96C04D-E9E6-4E85-B721-A380546CB064}">
      <dgm:prSet/>
      <dgm:spPr/>
      <dgm:t>
        <a:bodyPr/>
        <a:lstStyle/>
        <a:p>
          <a:endParaRPr lang="en-US"/>
        </a:p>
      </dgm:t>
    </dgm:pt>
    <dgm:pt modelId="{D763B25F-D1B8-4229-A9B5-E6EF7A537591}" type="sibTrans" cxnId="{1D96C04D-E9E6-4E85-B721-A380546CB064}">
      <dgm:prSet/>
      <dgm:spPr/>
      <dgm:t>
        <a:bodyPr/>
        <a:lstStyle/>
        <a:p>
          <a:endParaRPr lang="en-US"/>
        </a:p>
      </dgm:t>
    </dgm:pt>
    <dgm:pt modelId="{E4F43CC0-8599-494B-842F-4B1B2FFDA8EB}">
      <dgm:prSet/>
      <dgm:spPr/>
      <dgm:t>
        <a:bodyPr/>
        <a:lstStyle/>
        <a:p>
          <a:r>
            <a:rPr lang="en-US" dirty="0"/>
            <a:t>Overview of top 10 Responses</a:t>
          </a:r>
        </a:p>
      </dgm:t>
    </dgm:pt>
    <dgm:pt modelId="{2A61EC4B-A826-49C7-9745-5920C010BDAF}" type="parTrans" cxnId="{9739D665-8DE0-44D1-BFE1-E8D06BBE7D89}">
      <dgm:prSet/>
      <dgm:spPr/>
      <dgm:t>
        <a:bodyPr/>
        <a:lstStyle/>
        <a:p>
          <a:endParaRPr lang="en-US"/>
        </a:p>
      </dgm:t>
    </dgm:pt>
    <dgm:pt modelId="{78EBAA1A-2B56-485A-A5DE-8FDD2091A478}" type="sibTrans" cxnId="{9739D665-8DE0-44D1-BFE1-E8D06BBE7D89}">
      <dgm:prSet/>
      <dgm:spPr/>
      <dgm:t>
        <a:bodyPr/>
        <a:lstStyle/>
        <a:p>
          <a:endParaRPr lang="en-US"/>
        </a:p>
      </dgm:t>
    </dgm:pt>
    <dgm:pt modelId="{4CC8BB87-B012-4519-96FC-BA12EE45ABB0}">
      <dgm:prSet/>
      <dgm:spPr/>
      <dgm:t>
        <a:bodyPr/>
        <a:lstStyle/>
        <a:p>
          <a:r>
            <a:rPr lang="en-US" dirty="0"/>
            <a:t>Future state of programing</a:t>
          </a:r>
        </a:p>
      </dgm:t>
    </dgm:pt>
    <dgm:pt modelId="{B80E230E-1259-453F-8935-D4C2D96917B2}" type="parTrans" cxnId="{350E99DB-9682-4651-BB5A-846759395AC3}">
      <dgm:prSet/>
      <dgm:spPr/>
      <dgm:t>
        <a:bodyPr/>
        <a:lstStyle/>
        <a:p>
          <a:endParaRPr lang="en-US"/>
        </a:p>
      </dgm:t>
    </dgm:pt>
    <dgm:pt modelId="{33161D31-9927-4866-B5D7-4AFA08C32D8A}" type="sibTrans" cxnId="{350E99DB-9682-4651-BB5A-846759395AC3}">
      <dgm:prSet/>
      <dgm:spPr/>
      <dgm:t>
        <a:bodyPr/>
        <a:lstStyle/>
        <a:p>
          <a:endParaRPr lang="en-US"/>
        </a:p>
      </dgm:t>
    </dgm:pt>
    <dgm:pt modelId="{3A56EA64-EAE5-465B-9B19-4DC45062A045}">
      <dgm:prSet/>
      <dgm:spPr/>
      <dgm:t>
        <a:bodyPr/>
        <a:lstStyle/>
        <a:p>
          <a:r>
            <a:rPr lang="en-US" dirty="0"/>
            <a:t>Open Floor for Questions</a:t>
          </a:r>
        </a:p>
      </dgm:t>
    </dgm:pt>
    <dgm:pt modelId="{E996EB9E-4DBC-4538-83E4-815D9AD74A8F}" type="parTrans" cxnId="{B4C628AA-7471-40EE-ACD4-DB00C06C7140}">
      <dgm:prSet/>
      <dgm:spPr/>
      <dgm:t>
        <a:bodyPr/>
        <a:lstStyle/>
        <a:p>
          <a:endParaRPr lang="en-US"/>
        </a:p>
      </dgm:t>
    </dgm:pt>
    <dgm:pt modelId="{E0285708-27E8-4911-959C-3E65D0969793}" type="sibTrans" cxnId="{B4C628AA-7471-40EE-ACD4-DB00C06C7140}">
      <dgm:prSet/>
      <dgm:spPr/>
      <dgm:t>
        <a:bodyPr/>
        <a:lstStyle/>
        <a:p>
          <a:endParaRPr lang="en-US"/>
        </a:p>
      </dgm:t>
    </dgm:pt>
    <dgm:pt modelId="{0C9C8B64-F0A5-40D1-9AD9-0B4031C5BFAA}">
      <dgm:prSet/>
      <dgm:spPr/>
      <dgm:t>
        <a:bodyPr/>
        <a:lstStyle/>
        <a:p>
          <a:r>
            <a:rPr lang="en-CA" dirty="0"/>
            <a:t>Closing Items</a:t>
          </a:r>
          <a:endParaRPr lang="en-US" dirty="0"/>
        </a:p>
      </dgm:t>
    </dgm:pt>
    <dgm:pt modelId="{93E089CB-B133-423E-9827-2D3272C65404}" type="parTrans" cxnId="{24FB6642-823D-4DBB-A9EB-2EEBDC842521}">
      <dgm:prSet/>
      <dgm:spPr/>
      <dgm:t>
        <a:bodyPr/>
        <a:lstStyle/>
        <a:p>
          <a:endParaRPr lang="en-US"/>
        </a:p>
      </dgm:t>
    </dgm:pt>
    <dgm:pt modelId="{4EEDDCE7-795E-4C0A-A3C7-7D13E2AFCB4E}" type="sibTrans" cxnId="{24FB6642-823D-4DBB-A9EB-2EEBDC842521}">
      <dgm:prSet/>
      <dgm:spPr/>
      <dgm:t>
        <a:bodyPr/>
        <a:lstStyle/>
        <a:p>
          <a:endParaRPr lang="en-US"/>
        </a:p>
      </dgm:t>
    </dgm:pt>
    <dgm:pt modelId="{5AFD6523-232A-4DB7-8711-AB498D59B520}" type="pres">
      <dgm:prSet presAssocID="{C56DF4D1-FC8C-46A1-BED2-F91272FA2F00}" presName="linear" presStyleCnt="0">
        <dgm:presLayoutVars>
          <dgm:dir/>
          <dgm:animLvl val="lvl"/>
          <dgm:resizeHandles val="exact"/>
        </dgm:presLayoutVars>
      </dgm:prSet>
      <dgm:spPr/>
    </dgm:pt>
    <dgm:pt modelId="{0D8760FD-5D56-4E35-820A-76C4BE3FAE71}" type="pres">
      <dgm:prSet presAssocID="{88719E76-6D68-45B1-A7EC-1E993E5BA2B7}" presName="parentLin" presStyleCnt="0"/>
      <dgm:spPr/>
    </dgm:pt>
    <dgm:pt modelId="{0332C9A1-F682-4B1C-8F80-D8AD77B13B70}" type="pres">
      <dgm:prSet presAssocID="{88719E76-6D68-45B1-A7EC-1E993E5BA2B7}" presName="parentLeftMargin" presStyleLbl="node1" presStyleIdx="0" presStyleCnt="5"/>
      <dgm:spPr/>
    </dgm:pt>
    <dgm:pt modelId="{AFF23B48-1838-4B61-80A2-1ACE0AD4F8A1}" type="pres">
      <dgm:prSet presAssocID="{88719E76-6D68-45B1-A7EC-1E993E5BA2B7}" presName="parentText" presStyleLbl="node1" presStyleIdx="0" presStyleCnt="5">
        <dgm:presLayoutVars>
          <dgm:chMax val="0"/>
          <dgm:bulletEnabled val="1"/>
        </dgm:presLayoutVars>
      </dgm:prSet>
      <dgm:spPr/>
    </dgm:pt>
    <dgm:pt modelId="{80A43F9F-72AF-471F-826B-2D3F05B3B24A}" type="pres">
      <dgm:prSet presAssocID="{88719E76-6D68-45B1-A7EC-1E993E5BA2B7}" presName="negativeSpace" presStyleCnt="0"/>
      <dgm:spPr/>
    </dgm:pt>
    <dgm:pt modelId="{1233C814-364C-40E2-94CE-DE10B7FFA47E}" type="pres">
      <dgm:prSet presAssocID="{88719E76-6D68-45B1-A7EC-1E993E5BA2B7}" presName="childText" presStyleLbl="conFgAcc1" presStyleIdx="0" presStyleCnt="5">
        <dgm:presLayoutVars>
          <dgm:bulletEnabled val="1"/>
        </dgm:presLayoutVars>
      </dgm:prSet>
      <dgm:spPr/>
    </dgm:pt>
    <dgm:pt modelId="{B5715109-E227-47A3-B1EC-01C79F462740}" type="pres">
      <dgm:prSet presAssocID="{D763B25F-D1B8-4229-A9B5-E6EF7A537591}" presName="spaceBetweenRectangles" presStyleCnt="0"/>
      <dgm:spPr/>
    </dgm:pt>
    <dgm:pt modelId="{26F4C6EA-F60F-4518-92ED-184D8D33E747}" type="pres">
      <dgm:prSet presAssocID="{E4F43CC0-8599-494B-842F-4B1B2FFDA8EB}" presName="parentLin" presStyleCnt="0"/>
      <dgm:spPr/>
    </dgm:pt>
    <dgm:pt modelId="{18503234-9212-473B-B941-41D78247C742}" type="pres">
      <dgm:prSet presAssocID="{E4F43CC0-8599-494B-842F-4B1B2FFDA8EB}" presName="parentLeftMargin" presStyleLbl="node1" presStyleIdx="0" presStyleCnt="5"/>
      <dgm:spPr/>
    </dgm:pt>
    <dgm:pt modelId="{7A7DE02F-D920-4278-BE9C-C03BA0329C51}" type="pres">
      <dgm:prSet presAssocID="{E4F43CC0-8599-494B-842F-4B1B2FFDA8EB}" presName="parentText" presStyleLbl="node1" presStyleIdx="1" presStyleCnt="5">
        <dgm:presLayoutVars>
          <dgm:chMax val="0"/>
          <dgm:bulletEnabled val="1"/>
        </dgm:presLayoutVars>
      </dgm:prSet>
      <dgm:spPr/>
    </dgm:pt>
    <dgm:pt modelId="{BFE84C7F-C82F-42AB-B68D-4E45A5EFB460}" type="pres">
      <dgm:prSet presAssocID="{E4F43CC0-8599-494B-842F-4B1B2FFDA8EB}" presName="negativeSpace" presStyleCnt="0"/>
      <dgm:spPr/>
    </dgm:pt>
    <dgm:pt modelId="{CF9CB3D0-1AB5-4120-AD56-1CE7B646207C}" type="pres">
      <dgm:prSet presAssocID="{E4F43CC0-8599-494B-842F-4B1B2FFDA8EB}" presName="childText" presStyleLbl="conFgAcc1" presStyleIdx="1" presStyleCnt="5">
        <dgm:presLayoutVars>
          <dgm:bulletEnabled val="1"/>
        </dgm:presLayoutVars>
      </dgm:prSet>
      <dgm:spPr/>
    </dgm:pt>
    <dgm:pt modelId="{3DD449B3-43BD-4171-859E-2C7B3C9266A7}" type="pres">
      <dgm:prSet presAssocID="{78EBAA1A-2B56-485A-A5DE-8FDD2091A478}" presName="spaceBetweenRectangles" presStyleCnt="0"/>
      <dgm:spPr/>
    </dgm:pt>
    <dgm:pt modelId="{8AA72B04-F7B5-4C17-8C10-FCFF37ED069C}" type="pres">
      <dgm:prSet presAssocID="{4CC8BB87-B012-4519-96FC-BA12EE45ABB0}" presName="parentLin" presStyleCnt="0"/>
      <dgm:spPr/>
    </dgm:pt>
    <dgm:pt modelId="{C5D8A9C5-2DE7-43FC-9D86-7CD7EFA8E68E}" type="pres">
      <dgm:prSet presAssocID="{4CC8BB87-B012-4519-96FC-BA12EE45ABB0}" presName="parentLeftMargin" presStyleLbl="node1" presStyleIdx="1" presStyleCnt="5"/>
      <dgm:spPr/>
    </dgm:pt>
    <dgm:pt modelId="{467D44F6-BC96-4B2E-9265-4ECCD0B0FC11}" type="pres">
      <dgm:prSet presAssocID="{4CC8BB87-B012-4519-96FC-BA12EE45ABB0}" presName="parentText" presStyleLbl="node1" presStyleIdx="2" presStyleCnt="5">
        <dgm:presLayoutVars>
          <dgm:chMax val="0"/>
          <dgm:bulletEnabled val="1"/>
        </dgm:presLayoutVars>
      </dgm:prSet>
      <dgm:spPr/>
    </dgm:pt>
    <dgm:pt modelId="{4372E9E8-0E8F-4AC7-9DCC-199630E11934}" type="pres">
      <dgm:prSet presAssocID="{4CC8BB87-B012-4519-96FC-BA12EE45ABB0}" presName="negativeSpace" presStyleCnt="0"/>
      <dgm:spPr/>
    </dgm:pt>
    <dgm:pt modelId="{D006291D-13B6-410A-A8F9-AA2FC154EF9A}" type="pres">
      <dgm:prSet presAssocID="{4CC8BB87-B012-4519-96FC-BA12EE45ABB0}" presName="childText" presStyleLbl="conFgAcc1" presStyleIdx="2" presStyleCnt="5">
        <dgm:presLayoutVars>
          <dgm:bulletEnabled val="1"/>
        </dgm:presLayoutVars>
      </dgm:prSet>
      <dgm:spPr/>
    </dgm:pt>
    <dgm:pt modelId="{C0A1F01E-DC91-49E9-8929-142C87FA9AD7}" type="pres">
      <dgm:prSet presAssocID="{33161D31-9927-4866-B5D7-4AFA08C32D8A}" presName="spaceBetweenRectangles" presStyleCnt="0"/>
      <dgm:spPr/>
    </dgm:pt>
    <dgm:pt modelId="{96A24B45-973F-47EC-B8BD-CEE26A229618}" type="pres">
      <dgm:prSet presAssocID="{3A56EA64-EAE5-465B-9B19-4DC45062A045}" presName="parentLin" presStyleCnt="0"/>
      <dgm:spPr/>
    </dgm:pt>
    <dgm:pt modelId="{77322578-D67B-43FA-8DD9-AD4F44395BFF}" type="pres">
      <dgm:prSet presAssocID="{3A56EA64-EAE5-465B-9B19-4DC45062A045}" presName="parentLeftMargin" presStyleLbl="node1" presStyleIdx="2" presStyleCnt="5"/>
      <dgm:spPr/>
    </dgm:pt>
    <dgm:pt modelId="{0A592148-CB1E-4619-A290-B88167FA51B9}" type="pres">
      <dgm:prSet presAssocID="{3A56EA64-EAE5-465B-9B19-4DC45062A045}" presName="parentText" presStyleLbl="node1" presStyleIdx="3" presStyleCnt="5">
        <dgm:presLayoutVars>
          <dgm:chMax val="0"/>
          <dgm:bulletEnabled val="1"/>
        </dgm:presLayoutVars>
      </dgm:prSet>
      <dgm:spPr/>
    </dgm:pt>
    <dgm:pt modelId="{292F5AD0-F3C9-4D70-A39F-43F8D5C0DF79}" type="pres">
      <dgm:prSet presAssocID="{3A56EA64-EAE5-465B-9B19-4DC45062A045}" presName="negativeSpace" presStyleCnt="0"/>
      <dgm:spPr/>
    </dgm:pt>
    <dgm:pt modelId="{948BCE18-DE42-4C68-AA8D-AF5CB3BAB639}" type="pres">
      <dgm:prSet presAssocID="{3A56EA64-EAE5-465B-9B19-4DC45062A045}" presName="childText" presStyleLbl="conFgAcc1" presStyleIdx="3" presStyleCnt="5">
        <dgm:presLayoutVars>
          <dgm:bulletEnabled val="1"/>
        </dgm:presLayoutVars>
      </dgm:prSet>
      <dgm:spPr/>
    </dgm:pt>
    <dgm:pt modelId="{4930AC05-6B66-4118-800D-C2123E79A32E}" type="pres">
      <dgm:prSet presAssocID="{E0285708-27E8-4911-959C-3E65D0969793}" presName="spaceBetweenRectangles" presStyleCnt="0"/>
      <dgm:spPr/>
    </dgm:pt>
    <dgm:pt modelId="{D0467A6B-632D-478F-914A-4B422FB7660C}" type="pres">
      <dgm:prSet presAssocID="{0C9C8B64-F0A5-40D1-9AD9-0B4031C5BFAA}" presName="parentLin" presStyleCnt="0"/>
      <dgm:spPr/>
    </dgm:pt>
    <dgm:pt modelId="{469AE419-94B0-4A20-BB9F-138D379A3E06}" type="pres">
      <dgm:prSet presAssocID="{0C9C8B64-F0A5-40D1-9AD9-0B4031C5BFAA}" presName="parentLeftMargin" presStyleLbl="node1" presStyleIdx="3" presStyleCnt="5"/>
      <dgm:spPr/>
    </dgm:pt>
    <dgm:pt modelId="{CB6B5479-CF08-4696-921D-069E8AA1D2B9}" type="pres">
      <dgm:prSet presAssocID="{0C9C8B64-F0A5-40D1-9AD9-0B4031C5BFAA}" presName="parentText" presStyleLbl="node1" presStyleIdx="4" presStyleCnt="5">
        <dgm:presLayoutVars>
          <dgm:chMax val="0"/>
          <dgm:bulletEnabled val="1"/>
        </dgm:presLayoutVars>
      </dgm:prSet>
      <dgm:spPr/>
    </dgm:pt>
    <dgm:pt modelId="{0CA15C8B-2383-4980-8AB7-8CB9936EDA03}" type="pres">
      <dgm:prSet presAssocID="{0C9C8B64-F0A5-40D1-9AD9-0B4031C5BFAA}" presName="negativeSpace" presStyleCnt="0"/>
      <dgm:spPr/>
    </dgm:pt>
    <dgm:pt modelId="{694B9CD1-A0FE-489A-89C3-8C8BF162029B}" type="pres">
      <dgm:prSet presAssocID="{0C9C8B64-F0A5-40D1-9AD9-0B4031C5BFAA}" presName="childText" presStyleLbl="conFgAcc1" presStyleIdx="4" presStyleCnt="5">
        <dgm:presLayoutVars>
          <dgm:bulletEnabled val="1"/>
        </dgm:presLayoutVars>
      </dgm:prSet>
      <dgm:spPr/>
    </dgm:pt>
  </dgm:ptLst>
  <dgm:cxnLst>
    <dgm:cxn modelId="{B6369E05-2A73-412E-BA2F-12587F11F396}" type="presOf" srcId="{E4F43CC0-8599-494B-842F-4B1B2FFDA8EB}" destId="{18503234-9212-473B-B941-41D78247C742}" srcOrd="0" destOrd="0" presId="urn:microsoft.com/office/officeart/2005/8/layout/list1"/>
    <dgm:cxn modelId="{A1D1DF18-268C-47DC-9523-9299C321CC34}" type="presOf" srcId="{E4F43CC0-8599-494B-842F-4B1B2FFDA8EB}" destId="{7A7DE02F-D920-4278-BE9C-C03BA0329C51}" srcOrd="1" destOrd="0" presId="urn:microsoft.com/office/officeart/2005/8/layout/list1"/>
    <dgm:cxn modelId="{24FB6642-823D-4DBB-A9EB-2EEBDC842521}" srcId="{C56DF4D1-FC8C-46A1-BED2-F91272FA2F00}" destId="{0C9C8B64-F0A5-40D1-9AD9-0B4031C5BFAA}" srcOrd="4" destOrd="0" parTransId="{93E089CB-B133-423E-9827-2D3272C65404}" sibTransId="{4EEDDCE7-795E-4C0A-A3C7-7D13E2AFCB4E}"/>
    <dgm:cxn modelId="{9739D665-8DE0-44D1-BFE1-E8D06BBE7D89}" srcId="{C56DF4D1-FC8C-46A1-BED2-F91272FA2F00}" destId="{E4F43CC0-8599-494B-842F-4B1B2FFDA8EB}" srcOrd="1" destOrd="0" parTransId="{2A61EC4B-A826-49C7-9745-5920C010BDAF}" sibTransId="{78EBAA1A-2B56-485A-A5DE-8FDD2091A478}"/>
    <dgm:cxn modelId="{BEC5BA46-0BFE-433E-913E-CEFAEA1C66FD}" type="presOf" srcId="{4CC8BB87-B012-4519-96FC-BA12EE45ABB0}" destId="{C5D8A9C5-2DE7-43FC-9D86-7CD7EFA8E68E}" srcOrd="0" destOrd="0" presId="urn:microsoft.com/office/officeart/2005/8/layout/list1"/>
    <dgm:cxn modelId="{91EE306D-78E3-49EC-9A90-87A8E9A43E21}" type="presOf" srcId="{C56DF4D1-FC8C-46A1-BED2-F91272FA2F00}" destId="{5AFD6523-232A-4DB7-8711-AB498D59B520}" srcOrd="0" destOrd="0" presId="urn:microsoft.com/office/officeart/2005/8/layout/list1"/>
    <dgm:cxn modelId="{1D96C04D-E9E6-4E85-B721-A380546CB064}" srcId="{C56DF4D1-FC8C-46A1-BED2-F91272FA2F00}" destId="{88719E76-6D68-45B1-A7EC-1E993E5BA2B7}" srcOrd="0" destOrd="0" parTransId="{AA2ADFE4-4BEC-4184-8921-6CD215FF2DB3}" sibTransId="{D763B25F-D1B8-4229-A9B5-E6EF7A537591}"/>
    <dgm:cxn modelId="{AC08566F-044C-4321-A008-1CB7F53E49C3}" type="presOf" srcId="{88719E76-6D68-45B1-A7EC-1E993E5BA2B7}" destId="{0332C9A1-F682-4B1C-8F80-D8AD77B13B70}" srcOrd="0" destOrd="0" presId="urn:microsoft.com/office/officeart/2005/8/layout/list1"/>
    <dgm:cxn modelId="{B4332072-F434-4613-8866-7D1F3920765E}" type="presOf" srcId="{3A56EA64-EAE5-465B-9B19-4DC45062A045}" destId="{77322578-D67B-43FA-8DD9-AD4F44395BFF}" srcOrd="0" destOrd="0" presId="urn:microsoft.com/office/officeart/2005/8/layout/list1"/>
    <dgm:cxn modelId="{E2356C7C-0B8D-40A1-84ED-CA424D723B12}" type="presOf" srcId="{0C9C8B64-F0A5-40D1-9AD9-0B4031C5BFAA}" destId="{469AE419-94B0-4A20-BB9F-138D379A3E06}" srcOrd="0" destOrd="0" presId="urn:microsoft.com/office/officeart/2005/8/layout/list1"/>
    <dgm:cxn modelId="{256F4092-9461-4CA6-A9A2-B8C0D4311FBD}" type="presOf" srcId="{0C9C8B64-F0A5-40D1-9AD9-0B4031C5BFAA}" destId="{CB6B5479-CF08-4696-921D-069E8AA1D2B9}" srcOrd="1" destOrd="0" presId="urn:microsoft.com/office/officeart/2005/8/layout/list1"/>
    <dgm:cxn modelId="{B4C628AA-7471-40EE-ACD4-DB00C06C7140}" srcId="{C56DF4D1-FC8C-46A1-BED2-F91272FA2F00}" destId="{3A56EA64-EAE5-465B-9B19-4DC45062A045}" srcOrd="3" destOrd="0" parTransId="{E996EB9E-4DBC-4538-83E4-815D9AD74A8F}" sibTransId="{E0285708-27E8-4911-959C-3E65D0969793}"/>
    <dgm:cxn modelId="{1D8EEBB2-0488-4A96-B5B1-26C6A6553FD2}" type="presOf" srcId="{3A56EA64-EAE5-465B-9B19-4DC45062A045}" destId="{0A592148-CB1E-4619-A290-B88167FA51B9}" srcOrd="1" destOrd="0" presId="urn:microsoft.com/office/officeart/2005/8/layout/list1"/>
    <dgm:cxn modelId="{350E99DB-9682-4651-BB5A-846759395AC3}" srcId="{C56DF4D1-FC8C-46A1-BED2-F91272FA2F00}" destId="{4CC8BB87-B012-4519-96FC-BA12EE45ABB0}" srcOrd="2" destOrd="0" parTransId="{B80E230E-1259-453F-8935-D4C2D96917B2}" sibTransId="{33161D31-9927-4866-B5D7-4AFA08C32D8A}"/>
    <dgm:cxn modelId="{62134CDC-4198-4419-A8A9-8A12BD0E9038}" type="presOf" srcId="{88719E76-6D68-45B1-A7EC-1E993E5BA2B7}" destId="{AFF23B48-1838-4B61-80A2-1ACE0AD4F8A1}" srcOrd="1" destOrd="0" presId="urn:microsoft.com/office/officeart/2005/8/layout/list1"/>
    <dgm:cxn modelId="{FF66EAE6-EF30-45A6-9928-CA9814923D64}" type="presOf" srcId="{4CC8BB87-B012-4519-96FC-BA12EE45ABB0}" destId="{467D44F6-BC96-4B2E-9265-4ECCD0B0FC11}" srcOrd="1" destOrd="0" presId="urn:microsoft.com/office/officeart/2005/8/layout/list1"/>
    <dgm:cxn modelId="{70A94E1C-A398-4CAB-A5E5-1B9F40E3170E}" type="presParOf" srcId="{5AFD6523-232A-4DB7-8711-AB498D59B520}" destId="{0D8760FD-5D56-4E35-820A-76C4BE3FAE71}" srcOrd="0" destOrd="0" presId="urn:microsoft.com/office/officeart/2005/8/layout/list1"/>
    <dgm:cxn modelId="{A16C995B-5B14-4360-817D-282A0B115898}" type="presParOf" srcId="{0D8760FD-5D56-4E35-820A-76C4BE3FAE71}" destId="{0332C9A1-F682-4B1C-8F80-D8AD77B13B70}" srcOrd="0" destOrd="0" presId="urn:microsoft.com/office/officeart/2005/8/layout/list1"/>
    <dgm:cxn modelId="{CD28FF3F-C11D-441F-9F91-B7B0D6F027EA}" type="presParOf" srcId="{0D8760FD-5D56-4E35-820A-76C4BE3FAE71}" destId="{AFF23B48-1838-4B61-80A2-1ACE0AD4F8A1}" srcOrd="1" destOrd="0" presId="urn:microsoft.com/office/officeart/2005/8/layout/list1"/>
    <dgm:cxn modelId="{6F0D3615-10EA-42AA-8F79-C89042498055}" type="presParOf" srcId="{5AFD6523-232A-4DB7-8711-AB498D59B520}" destId="{80A43F9F-72AF-471F-826B-2D3F05B3B24A}" srcOrd="1" destOrd="0" presId="urn:microsoft.com/office/officeart/2005/8/layout/list1"/>
    <dgm:cxn modelId="{3AFE9B30-995B-4B34-A499-3EF1F3AB59A9}" type="presParOf" srcId="{5AFD6523-232A-4DB7-8711-AB498D59B520}" destId="{1233C814-364C-40E2-94CE-DE10B7FFA47E}" srcOrd="2" destOrd="0" presId="urn:microsoft.com/office/officeart/2005/8/layout/list1"/>
    <dgm:cxn modelId="{90954C8A-3266-418B-A074-6F17672A5AC4}" type="presParOf" srcId="{5AFD6523-232A-4DB7-8711-AB498D59B520}" destId="{B5715109-E227-47A3-B1EC-01C79F462740}" srcOrd="3" destOrd="0" presId="urn:microsoft.com/office/officeart/2005/8/layout/list1"/>
    <dgm:cxn modelId="{BE62C93F-40D8-4A60-A6EA-669AE52A1D38}" type="presParOf" srcId="{5AFD6523-232A-4DB7-8711-AB498D59B520}" destId="{26F4C6EA-F60F-4518-92ED-184D8D33E747}" srcOrd="4" destOrd="0" presId="urn:microsoft.com/office/officeart/2005/8/layout/list1"/>
    <dgm:cxn modelId="{E8CBDD31-D4A8-43F9-BE43-31E5291CAB1F}" type="presParOf" srcId="{26F4C6EA-F60F-4518-92ED-184D8D33E747}" destId="{18503234-9212-473B-B941-41D78247C742}" srcOrd="0" destOrd="0" presId="urn:microsoft.com/office/officeart/2005/8/layout/list1"/>
    <dgm:cxn modelId="{1C8E3C21-D710-4EEF-B353-7C45741ACE93}" type="presParOf" srcId="{26F4C6EA-F60F-4518-92ED-184D8D33E747}" destId="{7A7DE02F-D920-4278-BE9C-C03BA0329C51}" srcOrd="1" destOrd="0" presId="urn:microsoft.com/office/officeart/2005/8/layout/list1"/>
    <dgm:cxn modelId="{3E8B6BFF-3DDC-4AC5-AB34-619F87416C0D}" type="presParOf" srcId="{5AFD6523-232A-4DB7-8711-AB498D59B520}" destId="{BFE84C7F-C82F-42AB-B68D-4E45A5EFB460}" srcOrd="5" destOrd="0" presId="urn:microsoft.com/office/officeart/2005/8/layout/list1"/>
    <dgm:cxn modelId="{547DBBB2-8E72-49AB-A63F-79B1D81815DC}" type="presParOf" srcId="{5AFD6523-232A-4DB7-8711-AB498D59B520}" destId="{CF9CB3D0-1AB5-4120-AD56-1CE7B646207C}" srcOrd="6" destOrd="0" presId="urn:microsoft.com/office/officeart/2005/8/layout/list1"/>
    <dgm:cxn modelId="{4BC668A1-E326-4228-B1F1-343C950D7272}" type="presParOf" srcId="{5AFD6523-232A-4DB7-8711-AB498D59B520}" destId="{3DD449B3-43BD-4171-859E-2C7B3C9266A7}" srcOrd="7" destOrd="0" presId="urn:microsoft.com/office/officeart/2005/8/layout/list1"/>
    <dgm:cxn modelId="{81C8DD6D-D8D4-4AD0-93DC-A503B596BFA6}" type="presParOf" srcId="{5AFD6523-232A-4DB7-8711-AB498D59B520}" destId="{8AA72B04-F7B5-4C17-8C10-FCFF37ED069C}" srcOrd="8" destOrd="0" presId="urn:microsoft.com/office/officeart/2005/8/layout/list1"/>
    <dgm:cxn modelId="{32FD92DE-3AE9-4497-B6A0-009140C7AC88}" type="presParOf" srcId="{8AA72B04-F7B5-4C17-8C10-FCFF37ED069C}" destId="{C5D8A9C5-2DE7-43FC-9D86-7CD7EFA8E68E}" srcOrd="0" destOrd="0" presId="urn:microsoft.com/office/officeart/2005/8/layout/list1"/>
    <dgm:cxn modelId="{75E6960E-7F83-4B94-84B8-D5AA9F3E57B5}" type="presParOf" srcId="{8AA72B04-F7B5-4C17-8C10-FCFF37ED069C}" destId="{467D44F6-BC96-4B2E-9265-4ECCD0B0FC11}" srcOrd="1" destOrd="0" presId="urn:microsoft.com/office/officeart/2005/8/layout/list1"/>
    <dgm:cxn modelId="{10E91629-B58D-4074-8315-EC441BF0F660}" type="presParOf" srcId="{5AFD6523-232A-4DB7-8711-AB498D59B520}" destId="{4372E9E8-0E8F-4AC7-9DCC-199630E11934}" srcOrd="9" destOrd="0" presId="urn:microsoft.com/office/officeart/2005/8/layout/list1"/>
    <dgm:cxn modelId="{15B4A902-49A8-476C-8432-FA6D842E03CA}" type="presParOf" srcId="{5AFD6523-232A-4DB7-8711-AB498D59B520}" destId="{D006291D-13B6-410A-A8F9-AA2FC154EF9A}" srcOrd="10" destOrd="0" presId="urn:microsoft.com/office/officeart/2005/8/layout/list1"/>
    <dgm:cxn modelId="{18DAA19A-E405-4696-BDDF-8D5A55362434}" type="presParOf" srcId="{5AFD6523-232A-4DB7-8711-AB498D59B520}" destId="{C0A1F01E-DC91-49E9-8929-142C87FA9AD7}" srcOrd="11" destOrd="0" presId="urn:microsoft.com/office/officeart/2005/8/layout/list1"/>
    <dgm:cxn modelId="{3A6D6811-10ED-4E8D-9ACC-61ED3D7F094F}" type="presParOf" srcId="{5AFD6523-232A-4DB7-8711-AB498D59B520}" destId="{96A24B45-973F-47EC-B8BD-CEE26A229618}" srcOrd="12" destOrd="0" presId="urn:microsoft.com/office/officeart/2005/8/layout/list1"/>
    <dgm:cxn modelId="{9F086C50-8E1C-43A5-9514-64452E9CC35B}" type="presParOf" srcId="{96A24B45-973F-47EC-B8BD-CEE26A229618}" destId="{77322578-D67B-43FA-8DD9-AD4F44395BFF}" srcOrd="0" destOrd="0" presId="urn:microsoft.com/office/officeart/2005/8/layout/list1"/>
    <dgm:cxn modelId="{2BA25BD8-36F4-417F-92EE-C81DADDF91A5}" type="presParOf" srcId="{96A24B45-973F-47EC-B8BD-CEE26A229618}" destId="{0A592148-CB1E-4619-A290-B88167FA51B9}" srcOrd="1" destOrd="0" presId="urn:microsoft.com/office/officeart/2005/8/layout/list1"/>
    <dgm:cxn modelId="{430CBDCA-E313-47C4-BF3D-F13397937443}" type="presParOf" srcId="{5AFD6523-232A-4DB7-8711-AB498D59B520}" destId="{292F5AD0-F3C9-4D70-A39F-43F8D5C0DF79}" srcOrd="13" destOrd="0" presId="urn:microsoft.com/office/officeart/2005/8/layout/list1"/>
    <dgm:cxn modelId="{6D83BD0F-4BEA-4509-81A4-C8FDE35D4001}" type="presParOf" srcId="{5AFD6523-232A-4DB7-8711-AB498D59B520}" destId="{948BCE18-DE42-4C68-AA8D-AF5CB3BAB639}" srcOrd="14" destOrd="0" presId="urn:microsoft.com/office/officeart/2005/8/layout/list1"/>
    <dgm:cxn modelId="{C10FE0C9-9B4F-41FD-B3E9-28DC06A3F7D6}" type="presParOf" srcId="{5AFD6523-232A-4DB7-8711-AB498D59B520}" destId="{4930AC05-6B66-4118-800D-C2123E79A32E}" srcOrd="15" destOrd="0" presId="urn:microsoft.com/office/officeart/2005/8/layout/list1"/>
    <dgm:cxn modelId="{28A01AB0-7A62-46A6-B7BB-BD162B621FE3}" type="presParOf" srcId="{5AFD6523-232A-4DB7-8711-AB498D59B520}" destId="{D0467A6B-632D-478F-914A-4B422FB7660C}" srcOrd="16" destOrd="0" presId="urn:microsoft.com/office/officeart/2005/8/layout/list1"/>
    <dgm:cxn modelId="{0317B2B0-3534-4E86-8101-514B1324B283}" type="presParOf" srcId="{D0467A6B-632D-478F-914A-4B422FB7660C}" destId="{469AE419-94B0-4A20-BB9F-138D379A3E06}" srcOrd="0" destOrd="0" presId="urn:microsoft.com/office/officeart/2005/8/layout/list1"/>
    <dgm:cxn modelId="{BB724F27-4D46-4A6F-BE39-AABBD652D31B}" type="presParOf" srcId="{D0467A6B-632D-478F-914A-4B422FB7660C}" destId="{CB6B5479-CF08-4696-921D-069E8AA1D2B9}" srcOrd="1" destOrd="0" presId="urn:microsoft.com/office/officeart/2005/8/layout/list1"/>
    <dgm:cxn modelId="{813BC5F7-E6E6-4828-B31B-C42ECF1E47FE}" type="presParOf" srcId="{5AFD6523-232A-4DB7-8711-AB498D59B520}" destId="{0CA15C8B-2383-4980-8AB7-8CB9936EDA03}" srcOrd="17" destOrd="0" presId="urn:microsoft.com/office/officeart/2005/8/layout/list1"/>
    <dgm:cxn modelId="{F81D93C6-30D7-4DB3-90AB-08FC856D6008}" type="presParOf" srcId="{5AFD6523-232A-4DB7-8711-AB498D59B520}" destId="{694B9CD1-A0FE-489A-89C3-8C8BF162029B}"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3C814-364C-40E2-94CE-DE10B7FFA47E}">
      <dsp:nvSpPr>
        <dsp:cNvPr id="0" name=""/>
        <dsp:cNvSpPr/>
      </dsp:nvSpPr>
      <dsp:spPr>
        <a:xfrm>
          <a:off x="0" y="640324"/>
          <a:ext cx="5163238" cy="5292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F23B48-1838-4B61-80A2-1ACE0AD4F8A1}">
      <dsp:nvSpPr>
        <dsp:cNvPr id="0" name=""/>
        <dsp:cNvSpPr/>
      </dsp:nvSpPr>
      <dsp:spPr>
        <a:xfrm>
          <a:off x="258161" y="330364"/>
          <a:ext cx="3614267" cy="6199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611" tIns="0" rIns="136611" bIns="0" numCol="1" spcCol="1270" anchor="ctr" anchorCtr="0">
          <a:noAutofit/>
        </a:bodyPr>
        <a:lstStyle/>
        <a:p>
          <a:pPr marL="0" lvl="0" indent="0" algn="l" defTabSz="933450">
            <a:lnSpc>
              <a:spcPct val="90000"/>
            </a:lnSpc>
            <a:spcBef>
              <a:spcPct val="0"/>
            </a:spcBef>
            <a:spcAft>
              <a:spcPct val="35000"/>
            </a:spcAft>
            <a:buNone/>
          </a:pPr>
          <a:r>
            <a:rPr lang="en-US" sz="2100" kern="1200" dirty="0"/>
            <a:t>Meeting rules</a:t>
          </a:r>
        </a:p>
      </dsp:txBody>
      <dsp:txXfrm>
        <a:off x="288423" y="360626"/>
        <a:ext cx="3553743" cy="559396"/>
      </dsp:txXfrm>
    </dsp:sp>
    <dsp:sp modelId="{CF9CB3D0-1AB5-4120-AD56-1CE7B646207C}">
      <dsp:nvSpPr>
        <dsp:cNvPr id="0" name=""/>
        <dsp:cNvSpPr/>
      </dsp:nvSpPr>
      <dsp:spPr>
        <a:xfrm>
          <a:off x="0" y="1592884"/>
          <a:ext cx="5163238" cy="529200"/>
        </a:xfrm>
        <a:prstGeom prst="rect">
          <a:avLst/>
        </a:prstGeom>
        <a:solidFill>
          <a:schemeClr val="lt1">
            <a:alpha val="90000"/>
            <a:hueOff val="0"/>
            <a:satOff val="0"/>
            <a:lumOff val="0"/>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7DE02F-D920-4278-BE9C-C03BA0329C51}">
      <dsp:nvSpPr>
        <dsp:cNvPr id="0" name=""/>
        <dsp:cNvSpPr/>
      </dsp:nvSpPr>
      <dsp:spPr>
        <a:xfrm>
          <a:off x="258161" y="1282924"/>
          <a:ext cx="3614267" cy="61992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611" tIns="0" rIns="136611" bIns="0" numCol="1" spcCol="1270" anchor="ctr" anchorCtr="0">
          <a:noAutofit/>
        </a:bodyPr>
        <a:lstStyle/>
        <a:p>
          <a:pPr marL="0" lvl="0" indent="0" algn="l" defTabSz="933450">
            <a:lnSpc>
              <a:spcPct val="90000"/>
            </a:lnSpc>
            <a:spcBef>
              <a:spcPct val="0"/>
            </a:spcBef>
            <a:spcAft>
              <a:spcPct val="35000"/>
            </a:spcAft>
            <a:buNone/>
          </a:pPr>
          <a:r>
            <a:rPr lang="en-US" sz="2100" kern="1200" dirty="0"/>
            <a:t>Overview of top 10 Responses</a:t>
          </a:r>
        </a:p>
      </dsp:txBody>
      <dsp:txXfrm>
        <a:off x="288423" y="1313186"/>
        <a:ext cx="3553743" cy="559396"/>
      </dsp:txXfrm>
    </dsp:sp>
    <dsp:sp modelId="{D006291D-13B6-410A-A8F9-AA2FC154EF9A}">
      <dsp:nvSpPr>
        <dsp:cNvPr id="0" name=""/>
        <dsp:cNvSpPr/>
      </dsp:nvSpPr>
      <dsp:spPr>
        <a:xfrm>
          <a:off x="0" y="2545444"/>
          <a:ext cx="5163238" cy="5292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7D44F6-BC96-4B2E-9265-4ECCD0B0FC11}">
      <dsp:nvSpPr>
        <dsp:cNvPr id="0" name=""/>
        <dsp:cNvSpPr/>
      </dsp:nvSpPr>
      <dsp:spPr>
        <a:xfrm>
          <a:off x="258161" y="2235484"/>
          <a:ext cx="3614267" cy="61992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611" tIns="0" rIns="136611" bIns="0" numCol="1" spcCol="1270" anchor="ctr" anchorCtr="0">
          <a:noAutofit/>
        </a:bodyPr>
        <a:lstStyle/>
        <a:p>
          <a:pPr marL="0" lvl="0" indent="0" algn="l" defTabSz="933450">
            <a:lnSpc>
              <a:spcPct val="90000"/>
            </a:lnSpc>
            <a:spcBef>
              <a:spcPct val="0"/>
            </a:spcBef>
            <a:spcAft>
              <a:spcPct val="35000"/>
            </a:spcAft>
            <a:buNone/>
          </a:pPr>
          <a:r>
            <a:rPr lang="en-US" sz="2100" kern="1200" dirty="0"/>
            <a:t>Future state of programing</a:t>
          </a:r>
        </a:p>
      </dsp:txBody>
      <dsp:txXfrm>
        <a:off x="288423" y="2265746"/>
        <a:ext cx="3553743" cy="559396"/>
      </dsp:txXfrm>
    </dsp:sp>
    <dsp:sp modelId="{948BCE18-DE42-4C68-AA8D-AF5CB3BAB639}">
      <dsp:nvSpPr>
        <dsp:cNvPr id="0" name=""/>
        <dsp:cNvSpPr/>
      </dsp:nvSpPr>
      <dsp:spPr>
        <a:xfrm>
          <a:off x="0" y="3498005"/>
          <a:ext cx="5163238" cy="529200"/>
        </a:xfrm>
        <a:prstGeom prst="rect">
          <a:avLst/>
        </a:prstGeom>
        <a:solidFill>
          <a:schemeClr val="lt1">
            <a:alpha val="90000"/>
            <a:hueOff val="0"/>
            <a:satOff val="0"/>
            <a:lumOff val="0"/>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592148-CB1E-4619-A290-B88167FA51B9}">
      <dsp:nvSpPr>
        <dsp:cNvPr id="0" name=""/>
        <dsp:cNvSpPr/>
      </dsp:nvSpPr>
      <dsp:spPr>
        <a:xfrm>
          <a:off x="258161" y="3188045"/>
          <a:ext cx="3614267" cy="61992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611" tIns="0" rIns="136611" bIns="0" numCol="1" spcCol="1270" anchor="ctr" anchorCtr="0">
          <a:noAutofit/>
        </a:bodyPr>
        <a:lstStyle/>
        <a:p>
          <a:pPr marL="0" lvl="0" indent="0" algn="l" defTabSz="933450">
            <a:lnSpc>
              <a:spcPct val="90000"/>
            </a:lnSpc>
            <a:spcBef>
              <a:spcPct val="0"/>
            </a:spcBef>
            <a:spcAft>
              <a:spcPct val="35000"/>
            </a:spcAft>
            <a:buNone/>
          </a:pPr>
          <a:r>
            <a:rPr lang="en-US" sz="2100" kern="1200" dirty="0"/>
            <a:t>Open Floor for Questions</a:t>
          </a:r>
        </a:p>
      </dsp:txBody>
      <dsp:txXfrm>
        <a:off x="288423" y="3218307"/>
        <a:ext cx="3553743" cy="559396"/>
      </dsp:txXfrm>
    </dsp:sp>
    <dsp:sp modelId="{694B9CD1-A0FE-489A-89C3-8C8BF162029B}">
      <dsp:nvSpPr>
        <dsp:cNvPr id="0" name=""/>
        <dsp:cNvSpPr/>
      </dsp:nvSpPr>
      <dsp:spPr>
        <a:xfrm>
          <a:off x="0" y="4450565"/>
          <a:ext cx="5163238" cy="5292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6B5479-CF08-4696-921D-069E8AA1D2B9}">
      <dsp:nvSpPr>
        <dsp:cNvPr id="0" name=""/>
        <dsp:cNvSpPr/>
      </dsp:nvSpPr>
      <dsp:spPr>
        <a:xfrm>
          <a:off x="258161" y="4140605"/>
          <a:ext cx="3614267" cy="6199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611" tIns="0" rIns="136611" bIns="0" numCol="1" spcCol="1270" anchor="ctr" anchorCtr="0">
          <a:noAutofit/>
        </a:bodyPr>
        <a:lstStyle/>
        <a:p>
          <a:pPr marL="0" lvl="0" indent="0" algn="l" defTabSz="933450">
            <a:lnSpc>
              <a:spcPct val="90000"/>
            </a:lnSpc>
            <a:spcBef>
              <a:spcPct val="0"/>
            </a:spcBef>
            <a:spcAft>
              <a:spcPct val="35000"/>
            </a:spcAft>
            <a:buNone/>
          </a:pPr>
          <a:r>
            <a:rPr lang="en-CA" sz="2100" kern="1200" dirty="0"/>
            <a:t>Closing Items</a:t>
          </a:r>
          <a:endParaRPr lang="en-US" sz="2100" kern="1200" dirty="0"/>
        </a:p>
      </dsp:txBody>
      <dsp:txXfrm>
        <a:off x="288423" y="4170867"/>
        <a:ext cx="3553743"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F0A1-1897-495B-8A88-400D1A0BE1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252AB11-6560-48B3-8097-D8F9180EB8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8248D26-AB7B-4E7B-A9A6-ACFD57B8B150}"/>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5" name="Footer Placeholder 4">
            <a:extLst>
              <a:ext uri="{FF2B5EF4-FFF2-40B4-BE49-F238E27FC236}">
                <a16:creationId xmlns:a16="http://schemas.microsoft.com/office/drawing/2014/main" id="{5FC5B7A7-5AF2-4A4B-8128-92A142E0A12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CF89962-3EC4-44A8-9531-6BBD7A403696}"/>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257576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C5354-1C00-4C0F-A13C-12FFFA625D1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787D087-5BD6-41B2-BF15-BF6C127CBA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1F639E4-875A-4727-BA86-4B35C213AD91}"/>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5" name="Footer Placeholder 4">
            <a:extLst>
              <a:ext uri="{FF2B5EF4-FFF2-40B4-BE49-F238E27FC236}">
                <a16:creationId xmlns:a16="http://schemas.microsoft.com/office/drawing/2014/main" id="{CA11D3DD-520A-4613-957E-D803E622BB5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93CF877-5DAC-4F13-A1FE-266E7CF63310}"/>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129701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6BFE4-BD5E-4D6B-9AEA-9B78635732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DE11B1E-AB85-4686-9960-B93771D53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002F430-921D-4A96-8297-28E0389D6788}"/>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5" name="Footer Placeholder 4">
            <a:extLst>
              <a:ext uri="{FF2B5EF4-FFF2-40B4-BE49-F238E27FC236}">
                <a16:creationId xmlns:a16="http://schemas.microsoft.com/office/drawing/2014/main" id="{EA30A62A-F9F9-4B9D-BF73-A68A41E1164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996B146-C4FD-4FBE-8F2B-0DFD121465A2}"/>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318839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8DE5-7F2E-4FA0-BC77-6762952592A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0D41419-6D0C-4A65-BA9C-C161B254AD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3835ECA-60BF-4135-9524-67CABE412D9C}"/>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5" name="Footer Placeholder 4">
            <a:extLst>
              <a:ext uri="{FF2B5EF4-FFF2-40B4-BE49-F238E27FC236}">
                <a16:creationId xmlns:a16="http://schemas.microsoft.com/office/drawing/2014/main" id="{1C88324D-D32B-4FA8-9E34-27283A80A09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A9BC05-7797-4A53-8A41-A9A6773DD5E2}"/>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315760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EAFAD-53DA-473F-9929-131827D378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DB26F35-29D4-4826-BD91-BC702F16B1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BC7BD6-9C32-41D1-B577-A952B1DBB3CA}"/>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5" name="Footer Placeholder 4">
            <a:extLst>
              <a:ext uri="{FF2B5EF4-FFF2-40B4-BE49-F238E27FC236}">
                <a16:creationId xmlns:a16="http://schemas.microsoft.com/office/drawing/2014/main" id="{DE581124-C572-48B7-B085-B9200ADBEA9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E6C49E2-8630-4E9E-BEE9-A5F67013D46A}"/>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138642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7FA78-EF5D-41DB-AB54-ED12D44A804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BB160FB-AF94-4A4A-8C5D-D1FBE664B7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0C821F6-CB27-4ED6-904E-DCBC9AA3AC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03F7F5E-AEDA-4DAE-8F5B-BA3E23170908}"/>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6" name="Footer Placeholder 5">
            <a:extLst>
              <a:ext uri="{FF2B5EF4-FFF2-40B4-BE49-F238E27FC236}">
                <a16:creationId xmlns:a16="http://schemas.microsoft.com/office/drawing/2014/main" id="{AC1C3CF8-5A6A-41A7-AA1A-0A949DFB82F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B6596B5-696A-4944-8B1A-C1F1FC214339}"/>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192158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640DC-2B78-4E56-ABC8-4C275E15C06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D693A8E-2AAE-441C-95BB-6651C0DCA8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246BFD-E340-4EFB-98E2-F17066143E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9D272B7-95F3-4754-BCEE-5356CA155A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861BB1-47E5-4F97-953A-EA8D361538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E8860D9-F6B9-455C-8FF2-269F924EF003}"/>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8" name="Footer Placeholder 7">
            <a:extLst>
              <a:ext uri="{FF2B5EF4-FFF2-40B4-BE49-F238E27FC236}">
                <a16:creationId xmlns:a16="http://schemas.microsoft.com/office/drawing/2014/main" id="{1B99A206-23EA-419D-A593-298946C98702}"/>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AB24A21-CB51-4F37-B0E9-884F6A76B536}"/>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158279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2F796-4E63-4C8C-B439-6B75C61E568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DE1F076-F0F6-4BB0-8152-445F032B7D1D}"/>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4" name="Footer Placeholder 3">
            <a:extLst>
              <a:ext uri="{FF2B5EF4-FFF2-40B4-BE49-F238E27FC236}">
                <a16:creationId xmlns:a16="http://schemas.microsoft.com/office/drawing/2014/main" id="{E7C8E637-2BC0-418B-A3DC-2092597BD67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7FBDCCC-58FF-4AA6-B421-E8E6B837D6BE}"/>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418596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60783A-8F6E-4405-8AB7-7603C5F228A1}"/>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3" name="Footer Placeholder 2">
            <a:extLst>
              <a:ext uri="{FF2B5EF4-FFF2-40B4-BE49-F238E27FC236}">
                <a16:creationId xmlns:a16="http://schemas.microsoft.com/office/drawing/2014/main" id="{3158CF92-1E4D-4863-96E4-4A0410BE857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E3F7F4D-62CA-4566-8F75-50E4F692278F}"/>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167639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5523B-3820-4FFB-87BC-A0CE634ED1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3828C08-33B2-4755-B6A0-D0E906E872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C7F8C18-78FC-455B-A580-8677DA6E00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34C9D-8F2B-4C46-875B-7FC690057D04}"/>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6" name="Footer Placeholder 5">
            <a:extLst>
              <a:ext uri="{FF2B5EF4-FFF2-40B4-BE49-F238E27FC236}">
                <a16:creationId xmlns:a16="http://schemas.microsoft.com/office/drawing/2014/main" id="{87CEC81D-99C7-4858-A16F-6B79007612B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BBBA38-571E-48E7-A18B-66305993B202}"/>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114503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D983F-DC6B-4B83-A4F7-F7BB4105F2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6354721-1870-4FDB-A57C-B8582CC03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A7E916B-ED74-4A6E-95DD-A163450A8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7827B-4169-45A4-B4DC-2817ECA7B97F}"/>
              </a:ext>
            </a:extLst>
          </p:cNvPr>
          <p:cNvSpPr>
            <a:spLocks noGrp="1"/>
          </p:cNvSpPr>
          <p:nvPr>
            <p:ph type="dt" sz="half" idx="10"/>
          </p:nvPr>
        </p:nvSpPr>
        <p:spPr/>
        <p:txBody>
          <a:bodyPr/>
          <a:lstStyle/>
          <a:p>
            <a:fld id="{FDC47F7D-EDB7-4AF7-A256-D81F6D92FB48}" type="datetimeFigureOut">
              <a:rPr lang="en-CA" smtClean="0"/>
              <a:pPr/>
              <a:t>2023-02-28</a:t>
            </a:fld>
            <a:endParaRPr lang="en-CA"/>
          </a:p>
        </p:txBody>
      </p:sp>
      <p:sp>
        <p:nvSpPr>
          <p:cNvPr id="6" name="Footer Placeholder 5">
            <a:extLst>
              <a:ext uri="{FF2B5EF4-FFF2-40B4-BE49-F238E27FC236}">
                <a16:creationId xmlns:a16="http://schemas.microsoft.com/office/drawing/2014/main" id="{681058ED-A487-4815-A76D-AD5B2E2610E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F729567-19E7-4777-9B5B-9468DD5A29DE}"/>
              </a:ext>
            </a:extLst>
          </p:cNvPr>
          <p:cNvSpPr>
            <a:spLocks noGrp="1"/>
          </p:cNvSpPr>
          <p:nvPr>
            <p:ph type="sldNum" sz="quarter" idx="12"/>
          </p:nvPr>
        </p:nvSpPr>
        <p:spPr/>
        <p:txBody>
          <a:bodyPr/>
          <a:lstStyle/>
          <a:p>
            <a:fld id="{028AD850-1B68-4C6C-BEC6-7AB337FE10BB}" type="slidenum">
              <a:rPr lang="en-CA" smtClean="0"/>
              <a:pPr/>
              <a:t>‹#›</a:t>
            </a:fld>
            <a:endParaRPr lang="en-CA"/>
          </a:p>
        </p:txBody>
      </p:sp>
    </p:spTree>
    <p:extLst>
      <p:ext uri="{BB962C8B-B14F-4D97-AF65-F5344CB8AC3E}">
        <p14:creationId xmlns:p14="http://schemas.microsoft.com/office/powerpoint/2010/main" val="372648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30B61-301D-4653-B21E-64ABEEC9BC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4DAA1BE-EF0D-4856-8CDF-C8C9EC952F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31DDBA4-9D6B-44FD-BA84-3684AA108A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47F7D-EDB7-4AF7-A256-D81F6D92FB48}" type="datetimeFigureOut">
              <a:rPr lang="en-CA" smtClean="0"/>
              <a:pPr/>
              <a:t>2023-02-28</a:t>
            </a:fld>
            <a:endParaRPr lang="en-CA"/>
          </a:p>
        </p:txBody>
      </p:sp>
      <p:sp>
        <p:nvSpPr>
          <p:cNvPr id="5" name="Footer Placeholder 4">
            <a:extLst>
              <a:ext uri="{FF2B5EF4-FFF2-40B4-BE49-F238E27FC236}">
                <a16:creationId xmlns:a16="http://schemas.microsoft.com/office/drawing/2014/main" id="{7A997053-C24C-4DBC-8C9B-478E5601AA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179EB8A-877B-42CA-8A86-AE3BF8CBDC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AD850-1B68-4C6C-BEC6-7AB337FE10BB}" type="slidenum">
              <a:rPr lang="en-CA" smtClean="0"/>
              <a:pPr/>
              <a:t>‹#›</a:t>
            </a:fld>
            <a:endParaRPr lang="en-CA"/>
          </a:p>
        </p:txBody>
      </p:sp>
    </p:spTree>
    <p:extLst>
      <p:ext uri="{BB962C8B-B14F-4D97-AF65-F5344CB8AC3E}">
        <p14:creationId xmlns:p14="http://schemas.microsoft.com/office/powerpoint/2010/main" val="300324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A9A9A2-1B3F-4896-8B69-9D44548D6138}"/>
              </a:ext>
            </a:extLst>
          </p:cNvPr>
          <p:cNvSpPr>
            <a:spLocks noGrp="1"/>
          </p:cNvSpPr>
          <p:nvPr>
            <p:ph type="ctrTitle"/>
          </p:nvPr>
        </p:nvSpPr>
        <p:spPr>
          <a:xfrm>
            <a:off x="823442" y="921715"/>
            <a:ext cx="5163022" cy="2635993"/>
          </a:xfrm>
        </p:spPr>
        <p:txBody>
          <a:bodyPr anchor="b">
            <a:normAutofit/>
          </a:bodyPr>
          <a:lstStyle/>
          <a:p>
            <a:pPr algn="l"/>
            <a:r>
              <a:rPr lang="en-CA" sz="4800" dirty="0"/>
              <a:t>West Niagara Minor Hockey Association</a:t>
            </a:r>
          </a:p>
        </p:txBody>
      </p:sp>
      <p:sp>
        <p:nvSpPr>
          <p:cNvPr id="26" name="Rectangle 25">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318307D-A06F-4F6C-94A2-4FE23D214A4C}"/>
              </a:ext>
            </a:extLst>
          </p:cNvPr>
          <p:cNvSpPr>
            <a:spLocks noGrp="1"/>
          </p:cNvSpPr>
          <p:nvPr>
            <p:ph type="subTitle" idx="1"/>
          </p:nvPr>
        </p:nvSpPr>
        <p:spPr>
          <a:xfrm>
            <a:off x="823442" y="4541263"/>
            <a:ext cx="5163022" cy="1395022"/>
          </a:xfrm>
        </p:spPr>
        <p:txBody>
          <a:bodyPr anchor="t">
            <a:normAutofit/>
          </a:bodyPr>
          <a:lstStyle/>
          <a:p>
            <a:pPr algn="l"/>
            <a:r>
              <a:rPr lang="en-CA" dirty="0">
                <a:solidFill>
                  <a:srgbClr val="FFFFFF"/>
                </a:solidFill>
              </a:rPr>
              <a:t>In House and Local League Town Hall</a:t>
            </a:r>
          </a:p>
          <a:p>
            <a:pPr algn="l"/>
            <a:r>
              <a:rPr lang="en-CA" dirty="0">
                <a:solidFill>
                  <a:srgbClr val="FFFFFF"/>
                </a:solidFill>
              </a:rPr>
              <a:t>February 28</a:t>
            </a:r>
            <a:r>
              <a:rPr lang="en-CA">
                <a:solidFill>
                  <a:srgbClr val="FFFFFF"/>
                </a:solidFill>
              </a:rPr>
              <a:t>, 2023</a:t>
            </a:r>
            <a:endParaRPr lang="en-CA" dirty="0">
              <a:solidFill>
                <a:srgbClr val="FFFFFF"/>
              </a:solidFill>
            </a:endParaRPr>
          </a:p>
        </p:txBody>
      </p:sp>
      <p:sp>
        <p:nvSpPr>
          <p:cNvPr id="32" name="Rectangle 31">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7954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Community based teams or blended teams</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4530055" y="117445"/>
            <a:ext cx="7533313" cy="6409189"/>
          </a:xfrm>
        </p:spPr>
        <p:txBody>
          <a:bodyPr>
            <a:normAutofit fontScale="62500" lnSpcReduction="20000"/>
          </a:bodyPr>
          <a:lstStyle/>
          <a:p>
            <a:pPr marL="0" indent="0" algn="ctr">
              <a:buNone/>
            </a:pPr>
            <a:r>
              <a:rPr lang="en-CA" sz="3800" b="1" u="sng" dirty="0"/>
              <a:t>The Association is currently operating under the following mandate as stated in our Constitution</a:t>
            </a:r>
          </a:p>
          <a:p>
            <a:pPr marL="1647825" indent="0">
              <a:buNone/>
            </a:pPr>
            <a:endParaRPr lang="en-US" sz="2400" dirty="0"/>
          </a:p>
          <a:p>
            <a:pPr marL="1647825" indent="0">
              <a:buNone/>
            </a:pPr>
            <a:r>
              <a:rPr lang="en-US" sz="2600" dirty="0"/>
              <a:t>MISSION OF THE ASSOCIATION</a:t>
            </a:r>
            <a:endParaRPr lang="en-CA" sz="2600" dirty="0"/>
          </a:p>
          <a:p>
            <a:pPr marL="0" indent="0">
              <a:spcBef>
                <a:spcPts val="55"/>
              </a:spcBef>
              <a:buNone/>
            </a:pPr>
            <a:r>
              <a:rPr lang="en-US" sz="2600" dirty="0"/>
              <a:t> </a:t>
            </a:r>
            <a:endParaRPr lang="en-CA" sz="2600" dirty="0"/>
          </a:p>
          <a:p>
            <a:pPr marL="0" indent="0" fontAlgn="base" hangingPunct="0">
              <a:buNone/>
            </a:pPr>
            <a:r>
              <a:rPr lang="en-US" sz="2600" dirty="0"/>
              <a:t>3.1	The purpose of the Association is to organize, develop and promote minor ice hockey for the youth of West Niagara Minor Hockey Association and those territories granted to the Association by the OMHA. To provide the opportunity to participate at the highest competitive level; To instill in all players, coaches, managers, and members associated with the West Niagara Minor Hockey Association, good sportsmanship, correct and proper behavior on and off the ice, respect for authority and team play. </a:t>
            </a:r>
            <a:endParaRPr lang="en-CA" sz="2600" dirty="0"/>
          </a:p>
          <a:p>
            <a:pPr marL="0" indent="0" fontAlgn="base" hangingPunct="0">
              <a:buNone/>
            </a:pPr>
            <a:r>
              <a:rPr lang="en-US" sz="2600" dirty="0"/>
              <a:t> </a:t>
            </a:r>
            <a:endParaRPr lang="en-CA" sz="2600" dirty="0"/>
          </a:p>
          <a:p>
            <a:pPr marL="0" indent="0" fontAlgn="base" hangingPunct="0">
              <a:buNone/>
            </a:pPr>
            <a:r>
              <a:rPr lang="en-US" sz="2600" dirty="0"/>
              <a:t>3.2	The Association shall be carried on and operated as a not-for-profit corporation without the purpose of gain, for its Members, Directors or Officers and any profits or other accretions to the Association shall be used in promoting its objects.</a:t>
            </a:r>
            <a:endParaRPr lang="en-CA" sz="2600" dirty="0"/>
          </a:p>
          <a:p>
            <a:pPr marL="0" indent="0" fontAlgn="base" hangingPunct="0">
              <a:buNone/>
            </a:pPr>
            <a:r>
              <a:rPr lang="en-US" sz="2600" dirty="0"/>
              <a:t> </a:t>
            </a:r>
            <a:endParaRPr lang="en-CA" sz="2600" dirty="0"/>
          </a:p>
          <a:p>
            <a:pPr marL="0" indent="0" fontAlgn="base" hangingPunct="0">
              <a:buNone/>
            </a:pPr>
            <a:r>
              <a:rPr lang="en-US" sz="2600" dirty="0"/>
              <a:t>3.3	In accordance with the Ratification vote completed March 2022, Lincoln Minor Hockey, West Lincoln Minor Hockey and Grimsby Minor Hockey have agreed to surrender their existing OMHA rights to Representative Teams, and to transfer such rights to the Association, which shall operate, manage, and administer a Representative Team hockey program on behalf of the Parties and the Local League Members.</a:t>
            </a:r>
            <a:endParaRPr lang="en-CA" sz="2600" dirty="0"/>
          </a:p>
          <a:p>
            <a:pPr marL="0" indent="0" fontAlgn="base" hangingPunct="0">
              <a:buNone/>
            </a:pPr>
            <a:r>
              <a:rPr lang="en-US" sz="2600" dirty="0"/>
              <a:t> </a:t>
            </a:r>
            <a:endParaRPr lang="en-CA" sz="2600" dirty="0"/>
          </a:p>
          <a:p>
            <a:pPr marL="0" indent="0" fontAlgn="base" hangingPunct="0">
              <a:buNone/>
            </a:pPr>
            <a:r>
              <a:rPr lang="en-US" sz="2600" dirty="0"/>
              <a:t>3.4	In accordance with the Ratification vote completed March 2022 Lincoln Minor Hockey, West Lincoln Minor Hockey and Grimsby Minor Hockey have agreed to surrender their existing rights to run recreational Local League programs and to transfer such rights to the Association.  The Association will continue to manage and offer community specific teams playing out of their hometown arenas and local communities. </a:t>
            </a:r>
            <a:endParaRPr lang="en-CA" sz="2600" dirty="0"/>
          </a:p>
        </p:txBody>
      </p:sp>
    </p:spTree>
    <p:extLst>
      <p:ext uri="{BB962C8B-B14F-4D97-AF65-F5344CB8AC3E}">
        <p14:creationId xmlns:p14="http://schemas.microsoft.com/office/powerpoint/2010/main" val="296421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Community based teams or blended teams</a:t>
            </a:r>
          </a:p>
        </p:txBody>
      </p:sp>
      <p:sp>
        <p:nvSpPr>
          <p:cNvPr id="4" name="Content Placeholder 3">
            <a:extLst>
              <a:ext uri="{FF2B5EF4-FFF2-40B4-BE49-F238E27FC236}">
                <a16:creationId xmlns:a16="http://schemas.microsoft.com/office/drawing/2014/main" id="{204AEA14-50C3-4F16-82BC-2137B83B5625}"/>
              </a:ext>
            </a:extLst>
          </p:cNvPr>
          <p:cNvSpPr>
            <a:spLocks noGrp="1"/>
          </p:cNvSpPr>
          <p:nvPr>
            <p:ph sz="half" idx="1"/>
          </p:nvPr>
        </p:nvSpPr>
        <p:spPr>
          <a:xfrm>
            <a:off x="5015917" y="118313"/>
            <a:ext cx="6342777" cy="6257319"/>
          </a:xfrm>
        </p:spPr>
        <p:txBody>
          <a:bodyPr>
            <a:normAutofit fontScale="92500"/>
          </a:bodyPr>
          <a:lstStyle/>
          <a:p>
            <a:r>
              <a:rPr lang="en-CA" dirty="0"/>
              <a:t>Current Process</a:t>
            </a:r>
          </a:p>
          <a:p>
            <a:pPr lvl="1"/>
            <a:r>
              <a:rPr lang="en-CA" dirty="0"/>
              <a:t>Members are able to select preferred rink base on availability</a:t>
            </a:r>
          </a:p>
          <a:p>
            <a:pPr lvl="1"/>
            <a:r>
              <a:rPr lang="en-CA" dirty="0"/>
              <a:t>Teams are constructed and balanced based on arenas selected</a:t>
            </a:r>
          </a:p>
          <a:p>
            <a:pPr lvl="1"/>
            <a:r>
              <a:rPr lang="en-CA" dirty="0"/>
              <a:t>Players maybe asked to move to alternate Arena </a:t>
            </a:r>
          </a:p>
          <a:p>
            <a:pPr lvl="1"/>
            <a:r>
              <a:rPr lang="en-CA" dirty="0"/>
              <a:t>Moves are requested to accommodate goalie requirements</a:t>
            </a:r>
          </a:p>
          <a:p>
            <a:pPr lvl="1"/>
            <a:r>
              <a:rPr lang="en-CA" dirty="0"/>
              <a:t>Moves also requested due to team numbers / registration wait lists</a:t>
            </a:r>
          </a:p>
          <a:p>
            <a:r>
              <a:rPr lang="en-CA" dirty="0"/>
              <a:t>Future Process</a:t>
            </a:r>
          </a:p>
          <a:p>
            <a:pPr lvl="1"/>
            <a:r>
              <a:rPr lang="en-CA" dirty="0"/>
              <a:t>As an association we are always looking for solutions to issues</a:t>
            </a:r>
          </a:p>
          <a:p>
            <a:pPr lvl="1"/>
            <a:r>
              <a:rPr lang="en-CA" dirty="0"/>
              <a:t>Discussions have been ongoing to what is the best process for team composition / balancing</a:t>
            </a:r>
          </a:p>
          <a:p>
            <a:pPr lvl="1"/>
            <a:r>
              <a:rPr lang="en-CA" dirty="0"/>
              <a:t>Any changes are required to be presented and voted on at the yearly AGM</a:t>
            </a:r>
          </a:p>
          <a:p>
            <a:pPr marL="457200" lvl="1" indent="0">
              <a:buNone/>
            </a:pPr>
            <a:endParaRPr lang="en-CA" dirty="0"/>
          </a:p>
        </p:txBody>
      </p:sp>
    </p:spTree>
    <p:extLst>
      <p:ext uri="{BB962C8B-B14F-4D97-AF65-F5344CB8AC3E}">
        <p14:creationId xmlns:p14="http://schemas.microsoft.com/office/powerpoint/2010/main" val="967656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Where we play, local loop or Niagara district</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4800600" y="695282"/>
            <a:ext cx="7012130" cy="5747656"/>
          </a:xfrm>
        </p:spPr>
        <p:txBody>
          <a:bodyPr>
            <a:normAutofit fontScale="92500" lnSpcReduction="20000"/>
          </a:bodyPr>
          <a:lstStyle/>
          <a:p>
            <a:r>
              <a:rPr lang="en-CA" dirty="0"/>
              <a:t>Currently the association has tried to maintain inhouse programing for all age groups </a:t>
            </a:r>
          </a:p>
          <a:p>
            <a:r>
              <a:rPr lang="en-CA" dirty="0"/>
              <a:t>This current season due to numbers our U8 Local League teams participated in the Niagara District Loop</a:t>
            </a:r>
          </a:p>
          <a:p>
            <a:r>
              <a:rPr lang="en-CA" dirty="0"/>
              <a:t>We have received feedback both positive and negative in regards to traveling outside of our association for game play</a:t>
            </a:r>
          </a:p>
          <a:p>
            <a:r>
              <a:rPr lang="en-CA" dirty="0"/>
              <a:t>Key items to consider when playing in Niagara district loop</a:t>
            </a:r>
          </a:p>
          <a:p>
            <a:pPr lvl="1"/>
            <a:r>
              <a:rPr lang="en-CA" dirty="0"/>
              <a:t>No control over game times or schedules</a:t>
            </a:r>
          </a:p>
          <a:p>
            <a:pPr lvl="1"/>
            <a:r>
              <a:rPr lang="en-CA" dirty="0"/>
              <a:t>No control over team competitiveness</a:t>
            </a:r>
          </a:p>
          <a:p>
            <a:pPr lvl="1"/>
            <a:r>
              <a:rPr lang="en-CA" dirty="0"/>
              <a:t>Does offer variety of teams to play</a:t>
            </a:r>
          </a:p>
          <a:p>
            <a:r>
              <a:rPr lang="en-CA" dirty="0"/>
              <a:t>Key items to consider for in house play</a:t>
            </a:r>
          </a:p>
          <a:p>
            <a:pPr lvl="1"/>
            <a:r>
              <a:rPr lang="en-CA" dirty="0"/>
              <a:t>Better control over schedules</a:t>
            </a:r>
          </a:p>
          <a:p>
            <a:pPr lvl="1"/>
            <a:r>
              <a:rPr lang="en-CA" dirty="0"/>
              <a:t>Ability to have fixed days of the week</a:t>
            </a:r>
          </a:p>
          <a:p>
            <a:pPr lvl="1"/>
            <a:r>
              <a:rPr lang="en-CA" dirty="0"/>
              <a:t>Less travel expense for families</a:t>
            </a:r>
          </a:p>
          <a:p>
            <a:pPr marL="457200" lvl="1" indent="0">
              <a:buNone/>
            </a:pPr>
            <a:endParaRPr lang="en-CA" dirty="0"/>
          </a:p>
          <a:p>
            <a:pPr lvl="1"/>
            <a:endParaRPr lang="en-CA" dirty="0"/>
          </a:p>
        </p:txBody>
      </p:sp>
    </p:spTree>
    <p:extLst>
      <p:ext uri="{BB962C8B-B14F-4D97-AF65-F5344CB8AC3E}">
        <p14:creationId xmlns:p14="http://schemas.microsoft.com/office/powerpoint/2010/main" val="2603070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Do we continue to play Jordan</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4618653" y="597159"/>
            <a:ext cx="7259216" cy="6176865"/>
          </a:xfrm>
        </p:spPr>
        <p:txBody>
          <a:bodyPr>
            <a:normAutofit fontScale="70000" lnSpcReduction="20000"/>
          </a:bodyPr>
          <a:lstStyle/>
          <a:p>
            <a:endParaRPr lang="en-CA" dirty="0"/>
          </a:p>
          <a:p>
            <a:r>
              <a:rPr lang="en-CA" dirty="0"/>
              <a:t>For Clarification Jordan Minor Hockey is a separate Hockey Association</a:t>
            </a:r>
          </a:p>
          <a:p>
            <a:r>
              <a:rPr lang="en-CA" dirty="0"/>
              <a:t>We worked with them over the past several season to offer a larger Varity of teams to play against</a:t>
            </a:r>
          </a:p>
          <a:p>
            <a:r>
              <a:rPr lang="en-CA" dirty="0"/>
              <a:t>Based on feedback provided we will not continue the relationship with Jordan next season</a:t>
            </a:r>
          </a:p>
          <a:p>
            <a:r>
              <a:rPr lang="en-CA" dirty="0"/>
              <a:t>West Niagara is projecting to have the following teams in local league next season base on all players returning</a:t>
            </a:r>
          </a:p>
          <a:p>
            <a:pPr lvl="1"/>
            <a:r>
              <a:rPr lang="en-CA" dirty="0"/>
              <a:t>U7		5 Teams</a:t>
            </a:r>
          </a:p>
          <a:p>
            <a:pPr lvl="1"/>
            <a:r>
              <a:rPr lang="en-CA" dirty="0"/>
              <a:t>U8		6 Teams</a:t>
            </a:r>
          </a:p>
          <a:p>
            <a:pPr lvl="1"/>
            <a:r>
              <a:rPr lang="en-CA" dirty="0"/>
              <a:t>U9		5 Teams</a:t>
            </a:r>
          </a:p>
          <a:p>
            <a:pPr lvl="1"/>
            <a:r>
              <a:rPr lang="en-CA" dirty="0"/>
              <a:t>U11		8 Teams</a:t>
            </a:r>
          </a:p>
          <a:p>
            <a:pPr lvl="1"/>
            <a:r>
              <a:rPr lang="en-CA" dirty="0"/>
              <a:t>U13 		8 Teams</a:t>
            </a:r>
          </a:p>
          <a:p>
            <a:pPr lvl="1"/>
            <a:r>
              <a:rPr lang="en-CA" dirty="0"/>
              <a:t>U15 		7 Teams</a:t>
            </a:r>
          </a:p>
          <a:p>
            <a:pPr lvl="1"/>
            <a:r>
              <a:rPr lang="en-CA" dirty="0"/>
              <a:t>U18		7 Teams</a:t>
            </a:r>
          </a:p>
          <a:p>
            <a:pPr lvl="1"/>
            <a:endParaRPr lang="en-CA" dirty="0"/>
          </a:p>
          <a:p>
            <a:r>
              <a:rPr lang="en-CA" dirty="0"/>
              <a:t>Based on the numbers above it is the proposal of the board to remain playing in house for all age groups.</a:t>
            </a:r>
          </a:p>
          <a:p>
            <a:r>
              <a:rPr lang="en-CA" dirty="0"/>
              <a:t>If any of the age groups U11 to U18 drop below 6 teams we would look to move them into the Niagara district loop.</a:t>
            </a:r>
          </a:p>
          <a:p>
            <a:r>
              <a:rPr lang="en-CA" dirty="0"/>
              <a:t>U7 to U9 would move to Niagara district if we drop below 4 teams</a:t>
            </a:r>
          </a:p>
        </p:txBody>
      </p:sp>
    </p:spTree>
    <p:extLst>
      <p:ext uri="{BB962C8B-B14F-4D97-AF65-F5344CB8AC3E}">
        <p14:creationId xmlns:p14="http://schemas.microsoft.com/office/powerpoint/2010/main" val="883065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Quality of house league teams / balancing</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5242420" y="869280"/>
            <a:ext cx="6131596" cy="5503528"/>
          </a:xfrm>
        </p:spPr>
        <p:txBody>
          <a:bodyPr>
            <a:normAutofit/>
          </a:bodyPr>
          <a:lstStyle/>
          <a:p>
            <a:r>
              <a:rPr lang="en-CA" dirty="0"/>
              <a:t>Under current setup we can only balance teams at each rink</a:t>
            </a:r>
          </a:p>
          <a:p>
            <a:r>
              <a:rPr lang="en-CA" dirty="0"/>
              <a:t>Representative teams will not be folded unless the number of players drops below the limits required to form a team.</a:t>
            </a:r>
          </a:p>
          <a:p>
            <a:r>
              <a:rPr lang="en-CA" dirty="0"/>
              <a:t>U15 teams next season will return to regular practices and game counts</a:t>
            </a:r>
          </a:p>
          <a:p>
            <a:r>
              <a:rPr lang="en-CA" dirty="0"/>
              <a:t>U18 will Start the season with weekly practices and phase them out over the coarse of the season to add additional games</a:t>
            </a:r>
          </a:p>
        </p:txBody>
      </p:sp>
    </p:spTree>
    <p:extLst>
      <p:ext uri="{BB962C8B-B14F-4D97-AF65-F5344CB8AC3E}">
        <p14:creationId xmlns:p14="http://schemas.microsoft.com/office/powerpoint/2010/main" val="3946924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Quality of coaching and Practices</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5108195" y="1054359"/>
            <a:ext cx="6881642" cy="5080659"/>
          </a:xfrm>
        </p:spPr>
        <p:txBody>
          <a:bodyPr>
            <a:normAutofit/>
          </a:bodyPr>
          <a:lstStyle/>
          <a:p>
            <a:r>
              <a:rPr lang="en-CA" dirty="0"/>
              <a:t>Please remember all coaches are volunteers</a:t>
            </a:r>
          </a:p>
          <a:p>
            <a:r>
              <a:rPr lang="en-CA" dirty="0"/>
              <a:t>In almost all age groups this year we have new coaches to the program that have never coached before.</a:t>
            </a:r>
          </a:p>
          <a:p>
            <a:r>
              <a:rPr lang="en-CA" dirty="0"/>
              <a:t>The development committee is working on multiple items for next year to assist coaches and team staff in the operation of the team </a:t>
            </a:r>
          </a:p>
          <a:p>
            <a:pPr lvl="1"/>
            <a:r>
              <a:rPr lang="en-CA" dirty="0"/>
              <a:t>Coaches hand book</a:t>
            </a:r>
          </a:p>
          <a:p>
            <a:pPr lvl="1"/>
            <a:r>
              <a:rPr lang="en-CA" dirty="0"/>
              <a:t>Team expectations / guidelines</a:t>
            </a:r>
          </a:p>
          <a:p>
            <a:pPr lvl="1"/>
            <a:r>
              <a:rPr lang="en-CA" dirty="0"/>
              <a:t>Practice plans</a:t>
            </a:r>
          </a:p>
        </p:txBody>
      </p:sp>
    </p:spTree>
    <p:extLst>
      <p:ext uri="{BB962C8B-B14F-4D97-AF65-F5344CB8AC3E}">
        <p14:creationId xmlns:p14="http://schemas.microsoft.com/office/powerpoint/2010/main" val="3771023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Full and Half ice practices</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5108196" y="569167"/>
            <a:ext cx="6605632" cy="5565851"/>
          </a:xfrm>
        </p:spPr>
        <p:txBody>
          <a:bodyPr>
            <a:normAutofit fontScale="92500" lnSpcReduction="10000"/>
          </a:bodyPr>
          <a:lstStyle/>
          <a:p>
            <a:r>
              <a:rPr lang="en-CA" dirty="0"/>
              <a:t>As indicated in the prior budget item the registration cost for local league players is based on shared practices</a:t>
            </a:r>
          </a:p>
          <a:p>
            <a:r>
              <a:rPr lang="en-CA" dirty="0"/>
              <a:t>Current guidelines used allow for one age below or one age above to share ice.</a:t>
            </a:r>
          </a:p>
          <a:p>
            <a:r>
              <a:rPr lang="en-CA" dirty="0"/>
              <a:t>Ideal team numbers per rink would be even number of teams but due to accommodating max number of players per local rink this is typically gets altered</a:t>
            </a:r>
          </a:p>
          <a:p>
            <a:r>
              <a:rPr lang="en-CA" dirty="0"/>
              <a:t>Rep teams pay additional fees and costs related to having full ice practices </a:t>
            </a:r>
          </a:p>
          <a:p>
            <a:r>
              <a:rPr lang="en-CA" dirty="0"/>
              <a:t>Rep teams U14 and below are also required to use 6:30 am practice times</a:t>
            </a:r>
          </a:p>
          <a:p>
            <a:r>
              <a:rPr lang="en-CA" dirty="0"/>
              <a:t>All additional ice times has cost implications</a:t>
            </a:r>
          </a:p>
        </p:txBody>
      </p:sp>
    </p:spTree>
    <p:extLst>
      <p:ext uri="{BB962C8B-B14F-4D97-AF65-F5344CB8AC3E}">
        <p14:creationId xmlns:p14="http://schemas.microsoft.com/office/powerpoint/2010/main" val="1476121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Scheduling </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5108196" y="597159"/>
            <a:ext cx="6605632" cy="5537859"/>
          </a:xfrm>
        </p:spPr>
        <p:txBody>
          <a:bodyPr>
            <a:normAutofit fontScale="92500" lnSpcReduction="10000"/>
          </a:bodyPr>
          <a:lstStyle/>
          <a:p>
            <a:r>
              <a:rPr lang="en-CA" dirty="0"/>
              <a:t>If we proceed with in house programing as suggested with no outside teams we have the ability to set a full season schedule</a:t>
            </a:r>
          </a:p>
          <a:p>
            <a:r>
              <a:rPr lang="en-CA" dirty="0"/>
              <a:t>If you play in the Niagara district this is scheduled by the league</a:t>
            </a:r>
          </a:p>
          <a:p>
            <a:r>
              <a:rPr lang="en-CA" dirty="0"/>
              <a:t>If you play with Jordan you have to accommodate what ice times they have</a:t>
            </a:r>
          </a:p>
          <a:p>
            <a:r>
              <a:rPr lang="en-CA" dirty="0"/>
              <a:t>If we don’t have enough officials at a specific rink games get moved</a:t>
            </a:r>
          </a:p>
          <a:p>
            <a:r>
              <a:rPr lang="en-CA" dirty="0"/>
              <a:t>The association acknowledges that the area of scheduling can be improved but it will never be perfect due to all the moving parts</a:t>
            </a:r>
          </a:p>
          <a:p>
            <a:r>
              <a:rPr lang="en-CA" dirty="0"/>
              <a:t>Our Goal is to offer all teams what they are entitled to and manage the costs at the same time</a:t>
            </a:r>
          </a:p>
        </p:txBody>
      </p:sp>
    </p:spTree>
    <p:extLst>
      <p:ext uri="{BB962C8B-B14F-4D97-AF65-F5344CB8AC3E}">
        <p14:creationId xmlns:p14="http://schemas.microsoft.com/office/powerpoint/2010/main" val="157161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Tournaments</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5108195" y="643812"/>
            <a:ext cx="6517747" cy="5491206"/>
          </a:xfrm>
        </p:spPr>
        <p:txBody>
          <a:bodyPr>
            <a:normAutofit fontScale="85000" lnSpcReduction="20000"/>
          </a:bodyPr>
          <a:lstStyle/>
          <a:p>
            <a:r>
              <a:rPr lang="en-CA" dirty="0"/>
              <a:t>The current rep tournaments that are offered provide a significant amount of income to the association as indicated prior.</a:t>
            </a:r>
          </a:p>
          <a:p>
            <a:r>
              <a:rPr lang="en-CA" dirty="0"/>
              <a:t>This income subsidizes all players in the association.</a:t>
            </a:r>
          </a:p>
          <a:p>
            <a:r>
              <a:rPr lang="en-CA" dirty="0"/>
              <a:t>We are open to running recreations team tournaments </a:t>
            </a:r>
          </a:p>
          <a:p>
            <a:r>
              <a:rPr lang="en-CA" dirty="0"/>
              <a:t>Please note some areas of concern</a:t>
            </a:r>
          </a:p>
          <a:p>
            <a:pPr lvl="1"/>
            <a:r>
              <a:rPr lang="en-CA" dirty="0"/>
              <a:t>If we mandate that all teams participate in tournament same as rep we have limited space for outside teams</a:t>
            </a:r>
          </a:p>
          <a:p>
            <a:pPr lvl="1"/>
            <a:r>
              <a:rPr lang="en-CA" dirty="0"/>
              <a:t>If we don’t offer opportunity to all teams how do we pick who can play</a:t>
            </a:r>
          </a:p>
          <a:p>
            <a:pPr lvl="1"/>
            <a:r>
              <a:rPr lang="en-CA" dirty="0"/>
              <a:t>In past local league teams preferred going to away tournaments</a:t>
            </a:r>
          </a:p>
          <a:p>
            <a:pPr lvl="1"/>
            <a:r>
              <a:rPr lang="en-CA" dirty="0"/>
              <a:t>Tournaments would have to take place over Christmas, March Break and Family day.</a:t>
            </a:r>
          </a:p>
          <a:p>
            <a:pPr lvl="1"/>
            <a:r>
              <a:rPr lang="en-CA" dirty="0"/>
              <a:t>Additional volunteers would be required to organize and operate the tournaments</a:t>
            </a:r>
          </a:p>
        </p:txBody>
      </p:sp>
    </p:spTree>
    <p:extLst>
      <p:ext uri="{BB962C8B-B14F-4D97-AF65-F5344CB8AC3E}">
        <p14:creationId xmlns:p14="http://schemas.microsoft.com/office/powerpoint/2010/main" val="1116315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Communication</a:t>
            </a:r>
            <a:br>
              <a:rPr lang="en-CA" sz="3600" dirty="0">
                <a:solidFill>
                  <a:srgbClr val="FFFFFF"/>
                </a:solidFill>
              </a:rPr>
            </a:br>
            <a:endParaRPr lang="en-CA" sz="3600" dirty="0">
              <a:solidFill>
                <a:srgbClr val="FFFFFF"/>
              </a:solidFill>
            </a:endParaRP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5108195" y="961053"/>
            <a:ext cx="6181845" cy="5173965"/>
          </a:xfrm>
        </p:spPr>
        <p:txBody>
          <a:bodyPr>
            <a:normAutofit/>
          </a:bodyPr>
          <a:lstStyle/>
          <a:p>
            <a:r>
              <a:rPr lang="en-CA" dirty="0"/>
              <a:t>Communication is an area that can always be improved.</a:t>
            </a:r>
          </a:p>
          <a:p>
            <a:r>
              <a:rPr lang="en-CA" dirty="0"/>
              <a:t>Based on the feedback provided we are investigating the following</a:t>
            </a:r>
          </a:p>
          <a:p>
            <a:pPr lvl="1"/>
            <a:r>
              <a:rPr lang="en-CA" dirty="0"/>
              <a:t>Adding a dedicated board position specific to communication and documentation</a:t>
            </a:r>
          </a:p>
          <a:p>
            <a:pPr lvl="1"/>
            <a:r>
              <a:rPr lang="en-CA" dirty="0"/>
              <a:t>Additional information added to our website</a:t>
            </a:r>
          </a:p>
          <a:p>
            <a:pPr lvl="1"/>
            <a:r>
              <a:rPr lang="en-CA" dirty="0"/>
              <a:t>Monthly news letters and meeting summaries</a:t>
            </a:r>
          </a:p>
          <a:p>
            <a:pPr lvl="1"/>
            <a:endParaRPr lang="en-CA" dirty="0"/>
          </a:p>
        </p:txBody>
      </p:sp>
    </p:spTree>
    <p:extLst>
      <p:ext uri="{BB962C8B-B14F-4D97-AF65-F5344CB8AC3E}">
        <p14:creationId xmlns:p14="http://schemas.microsoft.com/office/powerpoint/2010/main" val="28588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76561" y="2182853"/>
            <a:ext cx="2227328" cy="3278859"/>
          </a:xfrm>
        </p:spPr>
        <p:txBody>
          <a:bodyPr>
            <a:normAutofit/>
          </a:bodyPr>
          <a:lstStyle/>
          <a:p>
            <a:pPr algn="ctr"/>
            <a:r>
              <a:rPr lang="en-CA" dirty="0"/>
              <a:t>Agenda</a:t>
            </a:r>
          </a:p>
        </p:txBody>
      </p:sp>
      <p:sp>
        <p:nvSpPr>
          <p:cNvPr id="60" name="Freeform: Shape 25">
            <a:extLst>
              <a:ext uri="{FF2B5EF4-FFF2-40B4-BE49-F238E27FC236}">
                <a16:creationId xmlns:a16="http://schemas.microsoft.com/office/drawing/2014/main" id="{69AAB938-4404-42AF-B159-EFB4EFB1E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4117" y="-1"/>
            <a:ext cx="7627884" cy="6858001"/>
          </a:xfrm>
          <a:custGeom>
            <a:avLst/>
            <a:gdLst>
              <a:gd name="connsiteX0" fmla="*/ 85359 w 7627884"/>
              <a:gd name="connsiteY0" fmla="*/ 0 h 6858001"/>
              <a:gd name="connsiteX1" fmla="*/ 7627884 w 7627884"/>
              <a:gd name="connsiteY1" fmla="*/ 0 h 6858001"/>
              <a:gd name="connsiteX2" fmla="*/ 7627884 w 7627884"/>
              <a:gd name="connsiteY2" fmla="*/ 6858001 h 6858001"/>
              <a:gd name="connsiteX3" fmla="*/ 2199224 w 7627884"/>
              <a:gd name="connsiteY3" fmla="*/ 6858001 h 6858001"/>
              <a:gd name="connsiteX4" fmla="*/ 2165320 w 7627884"/>
              <a:gd name="connsiteY4" fmla="*/ 6822453 h 6858001"/>
              <a:gd name="connsiteX5" fmla="*/ 0 w 7627884"/>
              <a:gd name="connsiteY5" fmla="*/ 1189815 h 6858001"/>
              <a:gd name="connsiteX6" fmla="*/ 43414 w 7627884"/>
              <a:gd name="connsiteY6" fmla="*/ 33009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7884" h="6858001">
                <a:moveTo>
                  <a:pt x="85359" y="0"/>
                </a:moveTo>
                <a:lnTo>
                  <a:pt x="7627884" y="0"/>
                </a:lnTo>
                <a:lnTo>
                  <a:pt x="7627884" y="6858001"/>
                </a:lnTo>
                <a:lnTo>
                  <a:pt x="2199224" y="6858001"/>
                </a:lnTo>
                <a:lnTo>
                  <a:pt x="2165320" y="6822453"/>
                </a:lnTo>
                <a:cubicBezTo>
                  <a:pt x="819447" y="5331646"/>
                  <a:pt x="0" y="3356427"/>
                  <a:pt x="0" y="1189815"/>
                </a:cubicBezTo>
                <a:cubicBezTo>
                  <a:pt x="0" y="899574"/>
                  <a:pt x="14708" y="612766"/>
                  <a:pt x="43414" y="33009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 name="Freeform: Shape 27">
            <a:extLst>
              <a:ext uri="{FF2B5EF4-FFF2-40B4-BE49-F238E27FC236}">
                <a16:creationId xmlns:a16="http://schemas.microsoft.com/office/drawing/2014/main" id="{92A46B1C-E9BA-4577-BED6-B96DDC9AC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47781" y="-1"/>
            <a:ext cx="7444220" cy="6858001"/>
          </a:xfrm>
          <a:custGeom>
            <a:avLst/>
            <a:gdLst>
              <a:gd name="connsiteX0" fmla="*/ 7357257 w 7444220"/>
              <a:gd name="connsiteY0" fmla="*/ 0 h 6858001"/>
              <a:gd name="connsiteX1" fmla="*/ 0 w 7444220"/>
              <a:gd name="connsiteY1" fmla="*/ 0 h 6858001"/>
              <a:gd name="connsiteX2" fmla="*/ 0 w 7444220"/>
              <a:gd name="connsiteY2" fmla="*/ 6858001 h 6858001"/>
              <a:gd name="connsiteX3" fmla="*/ 5169521 w 7444220"/>
              <a:gd name="connsiteY3" fmla="*/ 6858001 h 6858001"/>
              <a:gd name="connsiteX4" fmla="*/ 5459879 w 7444220"/>
              <a:gd name="connsiteY4" fmla="*/ 6539727 h 6858001"/>
              <a:gd name="connsiteX5" fmla="*/ 7444220 w 7444220"/>
              <a:gd name="connsiteY5" fmla="*/ 1189814 h 6858001"/>
              <a:gd name="connsiteX6" fmla="*/ 7401867 w 7444220"/>
              <a:gd name="connsiteY6" fmla="*/ 35106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4220" h="6858001">
                <a:moveTo>
                  <a:pt x="7357257" y="0"/>
                </a:moveTo>
                <a:lnTo>
                  <a:pt x="0" y="0"/>
                </a:lnTo>
                <a:lnTo>
                  <a:pt x="0" y="6858001"/>
                </a:lnTo>
                <a:lnTo>
                  <a:pt x="5169521" y="6858001"/>
                </a:lnTo>
                <a:lnTo>
                  <a:pt x="5459879" y="6539727"/>
                </a:lnTo>
                <a:cubicBezTo>
                  <a:pt x="6696598" y="5103389"/>
                  <a:pt x="7444220" y="3233911"/>
                  <a:pt x="7444220" y="1189814"/>
                </a:cubicBezTo>
                <a:cubicBezTo>
                  <a:pt x="7444220" y="906649"/>
                  <a:pt x="7429873" y="626836"/>
                  <a:pt x="7401867" y="35106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1" name="Content Placeholder 2">
            <a:extLst>
              <a:ext uri="{FF2B5EF4-FFF2-40B4-BE49-F238E27FC236}">
                <a16:creationId xmlns:a16="http://schemas.microsoft.com/office/drawing/2014/main" id="{B855AA36-C5C4-4CFF-8F02-C6D65DEA5AE9}"/>
              </a:ext>
            </a:extLst>
          </p:cNvPr>
          <p:cNvGraphicFramePr>
            <a:graphicFrameLocks noGrp="1"/>
          </p:cNvGraphicFramePr>
          <p:nvPr>
            <p:ph idx="1"/>
            <p:extLst>
              <p:ext uri="{D42A27DB-BD31-4B8C-83A1-F6EECF244321}">
                <p14:modId xmlns:p14="http://schemas.microsoft.com/office/powerpoint/2010/main" val="1930867613"/>
              </p:ext>
            </p:extLst>
          </p:nvPr>
        </p:nvGraphicFramePr>
        <p:xfrm>
          <a:off x="6096000" y="804231"/>
          <a:ext cx="5163239" cy="5310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734185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Future State of Programing</a:t>
            </a:r>
            <a:br>
              <a:rPr lang="en-CA" sz="3600" dirty="0">
                <a:solidFill>
                  <a:srgbClr val="FFFFFF"/>
                </a:solidFill>
              </a:rPr>
            </a:br>
            <a:endParaRPr lang="en-CA" sz="3600" dirty="0">
              <a:solidFill>
                <a:srgbClr val="FFFFFF"/>
              </a:solidFill>
            </a:endParaRPr>
          </a:p>
        </p:txBody>
      </p:sp>
      <p:sp>
        <p:nvSpPr>
          <p:cNvPr id="4" name="Content Placeholder 3">
            <a:extLst>
              <a:ext uri="{FF2B5EF4-FFF2-40B4-BE49-F238E27FC236}">
                <a16:creationId xmlns:a16="http://schemas.microsoft.com/office/drawing/2014/main" id="{C32F7DC6-1699-4AA3-9823-55816741D524}"/>
              </a:ext>
            </a:extLst>
          </p:cNvPr>
          <p:cNvSpPr>
            <a:spLocks noGrp="1"/>
          </p:cNvSpPr>
          <p:nvPr>
            <p:ph sz="half" idx="1"/>
          </p:nvPr>
        </p:nvSpPr>
        <p:spPr>
          <a:xfrm>
            <a:off x="4899502" y="485192"/>
            <a:ext cx="7108995" cy="5498824"/>
          </a:xfrm>
        </p:spPr>
        <p:txBody>
          <a:bodyPr>
            <a:normAutofit/>
          </a:bodyPr>
          <a:lstStyle/>
          <a:p>
            <a:r>
              <a:rPr lang="en-CA" dirty="0"/>
              <a:t>U5, U7, U8</a:t>
            </a:r>
          </a:p>
          <a:p>
            <a:pPr lvl="1"/>
            <a:r>
              <a:rPr lang="en-CA" dirty="0"/>
              <a:t>Offered at 3 rinks based on Registration numbers</a:t>
            </a:r>
          </a:p>
          <a:p>
            <a:pPr lvl="1"/>
            <a:r>
              <a:rPr lang="en-CA" dirty="0"/>
              <a:t>Volunteers required for next season to fill vacancies</a:t>
            </a:r>
          </a:p>
          <a:p>
            <a:r>
              <a:rPr lang="en-CA" dirty="0"/>
              <a:t>U8MD, U9MD</a:t>
            </a:r>
          </a:p>
          <a:p>
            <a:pPr lvl="1"/>
            <a:r>
              <a:rPr lang="en-CA" dirty="0"/>
              <a:t>Will not exist next season due to Hockey Canada changes in programing</a:t>
            </a:r>
          </a:p>
          <a:p>
            <a:pPr lvl="1"/>
            <a:r>
              <a:rPr lang="en-CA" dirty="0"/>
              <a:t>Offerings of Tiered structure and additional development groups to be added</a:t>
            </a:r>
          </a:p>
          <a:p>
            <a:r>
              <a:rPr lang="en-CA" dirty="0"/>
              <a:t>U11, U13, U15, U18</a:t>
            </a:r>
          </a:p>
          <a:p>
            <a:pPr lvl="1"/>
            <a:r>
              <a:rPr lang="en-CA" dirty="0"/>
              <a:t>Offered at 3 rinks based on Registration numbers</a:t>
            </a:r>
          </a:p>
          <a:p>
            <a:pPr lvl="1"/>
            <a:r>
              <a:rPr lang="en-CA" dirty="0"/>
              <a:t>All programing to be inhouse based on numbers</a:t>
            </a:r>
          </a:p>
          <a:p>
            <a:pPr lvl="1"/>
            <a:endParaRPr lang="en-CA" dirty="0"/>
          </a:p>
          <a:p>
            <a:pPr lvl="1"/>
            <a:endParaRPr lang="en-CA" dirty="0"/>
          </a:p>
        </p:txBody>
      </p:sp>
    </p:spTree>
    <p:extLst>
      <p:ext uri="{BB962C8B-B14F-4D97-AF65-F5344CB8AC3E}">
        <p14:creationId xmlns:p14="http://schemas.microsoft.com/office/powerpoint/2010/main" val="1994947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Open Floor</a:t>
            </a:r>
          </a:p>
        </p:txBody>
      </p:sp>
      <p:sp>
        <p:nvSpPr>
          <p:cNvPr id="4" name="Content Placeholder 3">
            <a:extLst>
              <a:ext uri="{FF2B5EF4-FFF2-40B4-BE49-F238E27FC236}">
                <a16:creationId xmlns:a16="http://schemas.microsoft.com/office/drawing/2014/main" id="{C32F7DC6-1699-4AA3-9823-55816741D524}"/>
              </a:ext>
            </a:extLst>
          </p:cNvPr>
          <p:cNvSpPr>
            <a:spLocks noGrp="1"/>
          </p:cNvSpPr>
          <p:nvPr>
            <p:ph sz="half" idx="1"/>
          </p:nvPr>
        </p:nvSpPr>
        <p:spPr>
          <a:xfrm>
            <a:off x="4899503" y="1632678"/>
            <a:ext cx="5181600" cy="4351338"/>
          </a:xfrm>
        </p:spPr>
        <p:txBody>
          <a:bodyPr/>
          <a:lstStyle/>
          <a:p>
            <a:endParaRPr lang="en-CA"/>
          </a:p>
        </p:txBody>
      </p:sp>
    </p:spTree>
    <p:extLst>
      <p:ext uri="{BB962C8B-B14F-4D97-AF65-F5344CB8AC3E}">
        <p14:creationId xmlns:p14="http://schemas.microsoft.com/office/powerpoint/2010/main" val="2546931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478172" y="1412489"/>
            <a:ext cx="3197595" cy="2156621"/>
          </a:xfrm>
        </p:spPr>
        <p:txBody>
          <a:bodyPr anchor="t">
            <a:normAutofit/>
          </a:bodyPr>
          <a:lstStyle/>
          <a:p>
            <a:r>
              <a:rPr lang="en-CA" sz="3600" dirty="0">
                <a:solidFill>
                  <a:srgbClr val="FFFFFF"/>
                </a:solidFill>
              </a:rPr>
              <a:t>Closing Remarks</a:t>
            </a:r>
          </a:p>
        </p:txBody>
      </p:sp>
      <p:sp>
        <p:nvSpPr>
          <p:cNvPr id="4" name="Content Placeholder 3">
            <a:extLst>
              <a:ext uri="{FF2B5EF4-FFF2-40B4-BE49-F238E27FC236}">
                <a16:creationId xmlns:a16="http://schemas.microsoft.com/office/drawing/2014/main" id="{C32F7DC6-1699-4AA3-9823-55816741D524}"/>
              </a:ext>
            </a:extLst>
          </p:cNvPr>
          <p:cNvSpPr>
            <a:spLocks noGrp="1"/>
          </p:cNvSpPr>
          <p:nvPr>
            <p:ph sz="half" idx="1"/>
          </p:nvPr>
        </p:nvSpPr>
        <p:spPr>
          <a:xfrm>
            <a:off x="4899503" y="1632678"/>
            <a:ext cx="5181600" cy="4351338"/>
          </a:xfrm>
        </p:spPr>
        <p:txBody>
          <a:bodyPr/>
          <a:lstStyle/>
          <a:p>
            <a:endParaRPr lang="en-CA"/>
          </a:p>
        </p:txBody>
      </p:sp>
    </p:spTree>
    <p:extLst>
      <p:ext uri="{BB962C8B-B14F-4D97-AF65-F5344CB8AC3E}">
        <p14:creationId xmlns:p14="http://schemas.microsoft.com/office/powerpoint/2010/main" val="2511984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804672" y="1412489"/>
            <a:ext cx="2871095" cy="2156621"/>
          </a:xfrm>
        </p:spPr>
        <p:txBody>
          <a:bodyPr anchor="t">
            <a:normAutofit/>
          </a:bodyPr>
          <a:lstStyle/>
          <a:p>
            <a:r>
              <a:rPr lang="en-CA" sz="3600" dirty="0">
                <a:solidFill>
                  <a:srgbClr val="FFFFFF"/>
                </a:solidFill>
              </a:rPr>
              <a:t>Meeting Rules</a:t>
            </a:r>
          </a:p>
        </p:txBody>
      </p:sp>
      <p:sp>
        <p:nvSpPr>
          <p:cNvPr id="3" name="Content Placeholder 2">
            <a:extLst>
              <a:ext uri="{FF2B5EF4-FFF2-40B4-BE49-F238E27FC236}">
                <a16:creationId xmlns:a16="http://schemas.microsoft.com/office/drawing/2014/main" id="{18FE96D0-92CF-470B-8B74-82FF737E8AD3}"/>
              </a:ext>
            </a:extLst>
          </p:cNvPr>
          <p:cNvSpPr>
            <a:spLocks noGrp="1"/>
          </p:cNvSpPr>
          <p:nvPr>
            <p:ph sz="half" idx="1"/>
          </p:nvPr>
        </p:nvSpPr>
        <p:spPr>
          <a:xfrm>
            <a:off x="5198992" y="1412489"/>
            <a:ext cx="5519807" cy="4363844"/>
          </a:xfrm>
        </p:spPr>
        <p:txBody>
          <a:bodyPr>
            <a:normAutofit/>
          </a:bodyPr>
          <a:lstStyle/>
          <a:p>
            <a:r>
              <a:rPr lang="en-CA" sz="2000" dirty="0"/>
              <a:t> Respect the person speaking</a:t>
            </a:r>
          </a:p>
          <a:p>
            <a:r>
              <a:rPr lang="en-CA" sz="2000" dirty="0"/>
              <a:t>Keep all comments and feedback professional</a:t>
            </a:r>
          </a:p>
          <a:p>
            <a:r>
              <a:rPr lang="en-CA" sz="2000" dirty="0"/>
              <a:t>Please wait until we open the floor for questions</a:t>
            </a:r>
          </a:p>
        </p:txBody>
      </p:sp>
    </p:spTree>
    <p:extLst>
      <p:ext uri="{BB962C8B-B14F-4D97-AF65-F5344CB8AC3E}">
        <p14:creationId xmlns:p14="http://schemas.microsoft.com/office/powerpoint/2010/main" val="237289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804672" y="1412489"/>
            <a:ext cx="2871095" cy="2156621"/>
          </a:xfrm>
        </p:spPr>
        <p:txBody>
          <a:bodyPr anchor="t">
            <a:normAutofit/>
          </a:bodyPr>
          <a:lstStyle/>
          <a:p>
            <a:r>
              <a:rPr lang="en-CA" sz="3600">
                <a:solidFill>
                  <a:srgbClr val="FFFFFF"/>
                </a:solidFill>
              </a:rPr>
              <a:t>Top Ten Responses</a:t>
            </a:r>
          </a:p>
        </p:txBody>
      </p:sp>
      <p:sp>
        <p:nvSpPr>
          <p:cNvPr id="9" name="Content Placeholder 8">
            <a:extLst>
              <a:ext uri="{FF2B5EF4-FFF2-40B4-BE49-F238E27FC236}">
                <a16:creationId xmlns:a16="http://schemas.microsoft.com/office/drawing/2014/main" id="{93201137-B43C-4D12-91B4-ECCA37F75EA4}"/>
              </a:ext>
            </a:extLst>
          </p:cNvPr>
          <p:cNvSpPr>
            <a:spLocks noGrp="1"/>
          </p:cNvSpPr>
          <p:nvPr>
            <p:ph sz="half" idx="1"/>
          </p:nvPr>
        </p:nvSpPr>
        <p:spPr>
          <a:xfrm>
            <a:off x="5198992" y="1412489"/>
            <a:ext cx="5046020" cy="4363844"/>
          </a:xfrm>
        </p:spPr>
        <p:txBody>
          <a:bodyPr>
            <a:normAutofit/>
          </a:bodyPr>
          <a:lstStyle/>
          <a:p>
            <a:r>
              <a:rPr lang="en-CA" sz="2000" dirty="0"/>
              <a:t>Cost of Hockey / Budget</a:t>
            </a:r>
          </a:p>
          <a:p>
            <a:r>
              <a:rPr lang="en-CA" sz="2000" dirty="0"/>
              <a:t>Community based teams or blended teams</a:t>
            </a:r>
          </a:p>
          <a:p>
            <a:r>
              <a:rPr lang="en-CA" sz="2000" dirty="0"/>
              <a:t>Where we play, local loop or Niagara district</a:t>
            </a:r>
          </a:p>
          <a:p>
            <a:r>
              <a:rPr lang="en-CA" sz="2000" dirty="0"/>
              <a:t>Do we continue to play Jordan</a:t>
            </a:r>
          </a:p>
          <a:p>
            <a:r>
              <a:rPr lang="en-CA" sz="2000" dirty="0"/>
              <a:t>Quality of house league teams / balancing</a:t>
            </a:r>
          </a:p>
          <a:p>
            <a:r>
              <a:rPr lang="en-CA" sz="2000" dirty="0"/>
              <a:t>Quality of coaching and Practices</a:t>
            </a:r>
          </a:p>
          <a:p>
            <a:r>
              <a:rPr lang="en-CA" sz="2000" dirty="0"/>
              <a:t>Full and Half ice practices</a:t>
            </a:r>
          </a:p>
          <a:p>
            <a:r>
              <a:rPr lang="en-CA" sz="2000" dirty="0"/>
              <a:t>Scheduling </a:t>
            </a:r>
          </a:p>
          <a:p>
            <a:r>
              <a:rPr lang="en-CA" sz="2000" dirty="0"/>
              <a:t>Tournaments</a:t>
            </a:r>
          </a:p>
          <a:p>
            <a:r>
              <a:rPr lang="en-CA" sz="2000" dirty="0"/>
              <a:t>Communication</a:t>
            </a:r>
          </a:p>
          <a:p>
            <a:endParaRPr lang="en-CA" sz="2000" dirty="0"/>
          </a:p>
          <a:p>
            <a:endParaRPr lang="en-CA" sz="2000" dirty="0"/>
          </a:p>
        </p:txBody>
      </p:sp>
    </p:spTree>
    <p:extLst>
      <p:ext uri="{BB962C8B-B14F-4D97-AF65-F5344CB8AC3E}">
        <p14:creationId xmlns:p14="http://schemas.microsoft.com/office/powerpoint/2010/main" val="349702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780176" y="1412489"/>
            <a:ext cx="2895591" cy="2156621"/>
          </a:xfrm>
        </p:spPr>
        <p:txBody>
          <a:bodyPr anchor="t">
            <a:normAutofit/>
          </a:bodyPr>
          <a:lstStyle/>
          <a:p>
            <a:r>
              <a:rPr lang="en-CA" sz="3600" dirty="0">
                <a:solidFill>
                  <a:srgbClr val="FFFFFF"/>
                </a:solidFill>
              </a:rPr>
              <a:t>Cost of Hockey</a:t>
            </a:r>
            <a:br>
              <a:rPr lang="en-CA" sz="3600" dirty="0">
                <a:solidFill>
                  <a:srgbClr val="FFFFFF"/>
                </a:solidFill>
              </a:rPr>
            </a:br>
            <a:r>
              <a:rPr lang="en-CA" sz="3600" dirty="0">
                <a:solidFill>
                  <a:srgbClr val="FFFFFF"/>
                </a:solidFill>
              </a:rPr>
              <a:t>Budget Items</a:t>
            </a:r>
          </a:p>
        </p:txBody>
      </p:sp>
      <p:sp>
        <p:nvSpPr>
          <p:cNvPr id="4" name="Content Placeholder 3">
            <a:extLst>
              <a:ext uri="{FF2B5EF4-FFF2-40B4-BE49-F238E27FC236}">
                <a16:creationId xmlns:a16="http://schemas.microsoft.com/office/drawing/2014/main" id="{D6A76C6C-A610-4B81-BE54-689AAFFF5F47}"/>
              </a:ext>
            </a:extLst>
          </p:cNvPr>
          <p:cNvSpPr>
            <a:spLocks noGrp="1"/>
          </p:cNvSpPr>
          <p:nvPr>
            <p:ph sz="half" idx="1"/>
          </p:nvPr>
        </p:nvSpPr>
        <p:spPr>
          <a:xfrm>
            <a:off x="5012402" y="1657845"/>
            <a:ext cx="5759062" cy="4351338"/>
          </a:xfrm>
        </p:spPr>
        <p:txBody>
          <a:bodyPr/>
          <a:lstStyle/>
          <a:p>
            <a:r>
              <a:rPr lang="en-CA" dirty="0"/>
              <a:t>Ice costs</a:t>
            </a:r>
          </a:p>
          <a:p>
            <a:r>
              <a:rPr lang="en-CA" dirty="0"/>
              <a:t>Referee costs</a:t>
            </a:r>
          </a:p>
          <a:p>
            <a:r>
              <a:rPr lang="en-CA" dirty="0"/>
              <a:t>Insurance and Fees</a:t>
            </a:r>
          </a:p>
          <a:p>
            <a:r>
              <a:rPr lang="en-CA" dirty="0"/>
              <a:t>Uniforms and equipment</a:t>
            </a:r>
          </a:p>
          <a:p>
            <a:r>
              <a:rPr lang="en-CA" dirty="0"/>
              <a:t>Administration and operating costs</a:t>
            </a:r>
          </a:p>
          <a:p>
            <a:r>
              <a:rPr lang="en-CA" dirty="0"/>
              <a:t>Team Sizes</a:t>
            </a:r>
          </a:p>
          <a:p>
            <a:r>
              <a:rPr lang="en-CA" dirty="0"/>
              <a:t>Registration numbers</a:t>
            </a:r>
          </a:p>
          <a:p>
            <a:r>
              <a:rPr lang="en-CA" dirty="0"/>
              <a:t>Additional income</a:t>
            </a:r>
          </a:p>
        </p:txBody>
      </p:sp>
      <p:sp>
        <p:nvSpPr>
          <p:cNvPr id="5" name="TextBox 4">
            <a:extLst>
              <a:ext uri="{FF2B5EF4-FFF2-40B4-BE49-F238E27FC236}">
                <a16:creationId xmlns:a16="http://schemas.microsoft.com/office/drawing/2014/main" id="{D0A7B4AD-B5B0-4087-B768-BC33B69AB714}"/>
              </a:ext>
            </a:extLst>
          </p:cNvPr>
          <p:cNvSpPr txBox="1"/>
          <p:nvPr/>
        </p:nvSpPr>
        <p:spPr>
          <a:xfrm>
            <a:off x="5012402" y="746620"/>
            <a:ext cx="4272003" cy="523220"/>
          </a:xfrm>
          <a:prstGeom prst="rect">
            <a:avLst/>
          </a:prstGeom>
          <a:noFill/>
        </p:spPr>
        <p:txBody>
          <a:bodyPr wrap="none" rtlCol="0">
            <a:spAutoFit/>
          </a:bodyPr>
          <a:lstStyle/>
          <a:p>
            <a:r>
              <a:rPr lang="en-CA" sz="2800" dirty="0"/>
              <a:t>Items used to calculate Fees</a:t>
            </a:r>
          </a:p>
        </p:txBody>
      </p:sp>
    </p:spTree>
    <p:extLst>
      <p:ext uri="{BB962C8B-B14F-4D97-AF65-F5344CB8AC3E}">
        <p14:creationId xmlns:p14="http://schemas.microsoft.com/office/powerpoint/2010/main" val="151370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780176" y="1412489"/>
            <a:ext cx="2895591" cy="2156621"/>
          </a:xfrm>
        </p:spPr>
        <p:txBody>
          <a:bodyPr anchor="t">
            <a:normAutofit/>
          </a:bodyPr>
          <a:lstStyle/>
          <a:p>
            <a:r>
              <a:rPr lang="en-CA" sz="3600" dirty="0">
                <a:solidFill>
                  <a:srgbClr val="FFFFFF"/>
                </a:solidFill>
              </a:rPr>
              <a:t>Cost of Hockey</a:t>
            </a:r>
            <a:br>
              <a:rPr lang="en-CA" sz="3600" dirty="0">
                <a:solidFill>
                  <a:srgbClr val="FFFFFF"/>
                </a:solidFill>
              </a:rPr>
            </a:br>
            <a:r>
              <a:rPr lang="en-CA" sz="3600" dirty="0">
                <a:solidFill>
                  <a:srgbClr val="FFFFFF"/>
                </a:solidFill>
              </a:rPr>
              <a:t>Budget Items</a:t>
            </a:r>
          </a:p>
        </p:txBody>
      </p:sp>
      <p:sp>
        <p:nvSpPr>
          <p:cNvPr id="5" name="TextBox 4">
            <a:extLst>
              <a:ext uri="{FF2B5EF4-FFF2-40B4-BE49-F238E27FC236}">
                <a16:creationId xmlns:a16="http://schemas.microsoft.com/office/drawing/2014/main" id="{D0A7B4AD-B5B0-4087-B768-BC33B69AB714}"/>
              </a:ext>
            </a:extLst>
          </p:cNvPr>
          <p:cNvSpPr txBox="1"/>
          <p:nvPr/>
        </p:nvSpPr>
        <p:spPr>
          <a:xfrm>
            <a:off x="5012402" y="746620"/>
            <a:ext cx="2902974" cy="523220"/>
          </a:xfrm>
          <a:prstGeom prst="rect">
            <a:avLst/>
          </a:prstGeom>
          <a:noFill/>
        </p:spPr>
        <p:txBody>
          <a:bodyPr wrap="none" rtlCol="0">
            <a:spAutoFit/>
          </a:bodyPr>
          <a:lstStyle/>
          <a:p>
            <a:r>
              <a:rPr lang="en-CA" sz="2800" dirty="0"/>
              <a:t>Player cost models</a:t>
            </a:r>
          </a:p>
        </p:txBody>
      </p:sp>
      <p:pic>
        <p:nvPicPr>
          <p:cNvPr id="8" name="Content Placeholder 7">
            <a:extLst>
              <a:ext uri="{FF2B5EF4-FFF2-40B4-BE49-F238E27FC236}">
                <a16:creationId xmlns:a16="http://schemas.microsoft.com/office/drawing/2014/main" id="{9C41E0ED-64DB-40F4-8501-3830D2F64397}"/>
              </a:ext>
            </a:extLst>
          </p:cNvPr>
          <p:cNvPicPr>
            <a:picLocks noGrp="1" noChangeAspect="1"/>
          </p:cNvPicPr>
          <p:nvPr>
            <p:ph sz="half" idx="1"/>
          </p:nvPr>
        </p:nvPicPr>
        <p:blipFill>
          <a:blip r:embed="rId2"/>
          <a:stretch>
            <a:fillRect/>
          </a:stretch>
        </p:blipFill>
        <p:spPr>
          <a:xfrm>
            <a:off x="4421332" y="1412489"/>
            <a:ext cx="7734880" cy="5258899"/>
          </a:xfrm>
        </p:spPr>
      </p:pic>
    </p:spTree>
    <p:extLst>
      <p:ext uri="{BB962C8B-B14F-4D97-AF65-F5344CB8AC3E}">
        <p14:creationId xmlns:p14="http://schemas.microsoft.com/office/powerpoint/2010/main" val="103230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780176" y="1412489"/>
            <a:ext cx="2895591" cy="2156621"/>
          </a:xfrm>
        </p:spPr>
        <p:txBody>
          <a:bodyPr anchor="t">
            <a:normAutofit/>
          </a:bodyPr>
          <a:lstStyle/>
          <a:p>
            <a:r>
              <a:rPr lang="en-CA" sz="3600" dirty="0">
                <a:solidFill>
                  <a:srgbClr val="FFFFFF"/>
                </a:solidFill>
              </a:rPr>
              <a:t>Cost of Hockey</a:t>
            </a:r>
            <a:br>
              <a:rPr lang="en-CA" sz="3600" dirty="0">
                <a:solidFill>
                  <a:srgbClr val="FFFFFF"/>
                </a:solidFill>
              </a:rPr>
            </a:br>
            <a:r>
              <a:rPr lang="en-CA" sz="3600" dirty="0">
                <a:solidFill>
                  <a:srgbClr val="FFFFFF"/>
                </a:solidFill>
              </a:rPr>
              <a:t>Budget Items</a:t>
            </a:r>
          </a:p>
        </p:txBody>
      </p:sp>
      <p:sp>
        <p:nvSpPr>
          <p:cNvPr id="5" name="TextBox 4">
            <a:extLst>
              <a:ext uri="{FF2B5EF4-FFF2-40B4-BE49-F238E27FC236}">
                <a16:creationId xmlns:a16="http://schemas.microsoft.com/office/drawing/2014/main" id="{D0A7B4AD-B5B0-4087-B768-BC33B69AB714}"/>
              </a:ext>
            </a:extLst>
          </p:cNvPr>
          <p:cNvSpPr txBox="1"/>
          <p:nvPr/>
        </p:nvSpPr>
        <p:spPr>
          <a:xfrm>
            <a:off x="5012402" y="746620"/>
            <a:ext cx="2902974" cy="523220"/>
          </a:xfrm>
          <a:prstGeom prst="rect">
            <a:avLst/>
          </a:prstGeom>
          <a:noFill/>
        </p:spPr>
        <p:txBody>
          <a:bodyPr wrap="none" rtlCol="0">
            <a:spAutoFit/>
          </a:bodyPr>
          <a:lstStyle/>
          <a:p>
            <a:r>
              <a:rPr lang="en-CA" sz="2800" dirty="0"/>
              <a:t>Player cost models</a:t>
            </a:r>
          </a:p>
        </p:txBody>
      </p:sp>
      <p:pic>
        <p:nvPicPr>
          <p:cNvPr id="7" name="Content Placeholder 6">
            <a:extLst>
              <a:ext uri="{FF2B5EF4-FFF2-40B4-BE49-F238E27FC236}">
                <a16:creationId xmlns:a16="http://schemas.microsoft.com/office/drawing/2014/main" id="{1B60F6F8-E096-458B-B7E4-C3AF698FE122}"/>
              </a:ext>
            </a:extLst>
          </p:cNvPr>
          <p:cNvPicPr>
            <a:picLocks noGrp="1" noChangeAspect="1"/>
          </p:cNvPicPr>
          <p:nvPr>
            <p:ph sz="half" idx="1"/>
          </p:nvPr>
        </p:nvPicPr>
        <p:blipFill>
          <a:blip r:embed="rId2"/>
          <a:stretch>
            <a:fillRect/>
          </a:stretch>
        </p:blipFill>
        <p:spPr>
          <a:xfrm>
            <a:off x="5099623" y="1269840"/>
            <a:ext cx="5365193" cy="5375413"/>
          </a:xfrm>
        </p:spPr>
      </p:pic>
    </p:spTree>
    <p:extLst>
      <p:ext uri="{BB962C8B-B14F-4D97-AF65-F5344CB8AC3E}">
        <p14:creationId xmlns:p14="http://schemas.microsoft.com/office/powerpoint/2010/main" val="2858996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780176" y="1412489"/>
            <a:ext cx="2895591" cy="2156621"/>
          </a:xfrm>
        </p:spPr>
        <p:txBody>
          <a:bodyPr anchor="t">
            <a:normAutofit/>
          </a:bodyPr>
          <a:lstStyle/>
          <a:p>
            <a:r>
              <a:rPr lang="en-CA" sz="3600" dirty="0">
                <a:solidFill>
                  <a:srgbClr val="FFFFFF"/>
                </a:solidFill>
              </a:rPr>
              <a:t>Cost of Hockey</a:t>
            </a:r>
            <a:br>
              <a:rPr lang="en-CA" sz="3600" dirty="0">
                <a:solidFill>
                  <a:srgbClr val="FFFFFF"/>
                </a:solidFill>
              </a:rPr>
            </a:br>
            <a:r>
              <a:rPr lang="en-CA" sz="3600" dirty="0">
                <a:solidFill>
                  <a:srgbClr val="FFFFFF"/>
                </a:solidFill>
              </a:rPr>
              <a:t>Budget Items</a:t>
            </a:r>
          </a:p>
        </p:txBody>
      </p:sp>
      <p:sp>
        <p:nvSpPr>
          <p:cNvPr id="4" name="Content Placeholder 3">
            <a:extLst>
              <a:ext uri="{FF2B5EF4-FFF2-40B4-BE49-F238E27FC236}">
                <a16:creationId xmlns:a16="http://schemas.microsoft.com/office/drawing/2014/main" id="{D6A76C6C-A610-4B81-BE54-689AAFFF5F47}"/>
              </a:ext>
            </a:extLst>
          </p:cNvPr>
          <p:cNvSpPr>
            <a:spLocks noGrp="1"/>
          </p:cNvSpPr>
          <p:nvPr>
            <p:ph sz="half" idx="1"/>
          </p:nvPr>
        </p:nvSpPr>
        <p:spPr>
          <a:xfrm>
            <a:off x="5012402" y="1657845"/>
            <a:ext cx="5759062" cy="4351338"/>
          </a:xfrm>
        </p:spPr>
        <p:txBody>
          <a:bodyPr>
            <a:normAutofit/>
          </a:bodyPr>
          <a:lstStyle/>
          <a:p>
            <a:r>
              <a:rPr lang="en-CA" dirty="0"/>
              <a:t>Typically younger age groups break even or show some positive funds</a:t>
            </a:r>
          </a:p>
          <a:p>
            <a:r>
              <a:rPr lang="en-CA" dirty="0"/>
              <a:t>Number of players on team have large affect positive or negative</a:t>
            </a:r>
          </a:p>
          <a:p>
            <a:r>
              <a:rPr lang="en-CA" dirty="0"/>
              <a:t>Older age groups this season had large increase in Referee costs</a:t>
            </a:r>
          </a:p>
          <a:p>
            <a:r>
              <a:rPr lang="en-CA" dirty="0"/>
              <a:t>Uniforms and equipment cost increased by 40%</a:t>
            </a:r>
          </a:p>
          <a:p>
            <a:r>
              <a:rPr lang="en-CA" dirty="0"/>
              <a:t>Ice cost are also going to increase</a:t>
            </a:r>
          </a:p>
        </p:txBody>
      </p:sp>
      <p:sp>
        <p:nvSpPr>
          <p:cNvPr id="5" name="TextBox 4">
            <a:extLst>
              <a:ext uri="{FF2B5EF4-FFF2-40B4-BE49-F238E27FC236}">
                <a16:creationId xmlns:a16="http://schemas.microsoft.com/office/drawing/2014/main" id="{D0A7B4AD-B5B0-4087-B768-BC33B69AB714}"/>
              </a:ext>
            </a:extLst>
          </p:cNvPr>
          <p:cNvSpPr txBox="1"/>
          <p:nvPr/>
        </p:nvSpPr>
        <p:spPr>
          <a:xfrm>
            <a:off x="5012402" y="746620"/>
            <a:ext cx="1654748" cy="523220"/>
          </a:xfrm>
          <a:prstGeom prst="rect">
            <a:avLst/>
          </a:prstGeom>
          <a:noFill/>
        </p:spPr>
        <p:txBody>
          <a:bodyPr wrap="none" rtlCol="0">
            <a:spAutoFit/>
          </a:bodyPr>
          <a:lstStyle/>
          <a:p>
            <a:r>
              <a:rPr lang="en-CA" sz="2800" dirty="0"/>
              <a:t>Summary </a:t>
            </a:r>
          </a:p>
        </p:txBody>
      </p:sp>
    </p:spTree>
    <p:extLst>
      <p:ext uri="{BB962C8B-B14F-4D97-AF65-F5344CB8AC3E}">
        <p14:creationId xmlns:p14="http://schemas.microsoft.com/office/powerpoint/2010/main" val="224391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48413-1A36-4192-B352-B70151E3041D}"/>
              </a:ext>
            </a:extLst>
          </p:cNvPr>
          <p:cNvSpPr>
            <a:spLocks noGrp="1"/>
          </p:cNvSpPr>
          <p:nvPr>
            <p:ph type="title"/>
          </p:nvPr>
        </p:nvSpPr>
        <p:spPr>
          <a:xfrm>
            <a:off x="780176" y="1412489"/>
            <a:ext cx="2895591" cy="2156621"/>
          </a:xfrm>
        </p:spPr>
        <p:txBody>
          <a:bodyPr anchor="t">
            <a:normAutofit/>
          </a:bodyPr>
          <a:lstStyle/>
          <a:p>
            <a:r>
              <a:rPr lang="en-CA" sz="3600" dirty="0">
                <a:solidFill>
                  <a:srgbClr val="FFFFFF"/>
                </a:solidFill>
              </a:rPr>
              <a:t>Cost of Hockey</a:t>
            </a:r>
            <a:br>
              <a:rPr lang="en-CA" sz="3600" dirty="0">
                <a:solidFill>
                  <a:srgbClr val="FFFFFF"/>
                </a:solidFill>
              </a:rPr>
            </a:br>
            <a:r>
              <a:rPr lang="en-CA" sz="3600" dirty="0">
                <a:solidFill>
                  <a:srgbClr val="FFFFFF"/>
                </a:solidFill>
              </a:rPr>
              <a:t>Association</a:t>
            </a:r>
            <a:br>
              <a:rPr lang="en-CA" sz="3600" dirty="0">
                <a:solidFill>
                  <a:srgbClr val="FFFFFF"/>
                </a:solidFill>
              </a:rPr>
            </a:br>
            <a:r>
              <a:rPr lang="en-CA" sz="3600" dirty="0">
                <a:solidFill>
                  <a:srgbClr val="FFFFFF"/>
                </a:solidFill>
              </a:rPr>
              <a:t>Budget</a:t>
            </a:r>
          </a:p>
        </p:txBody>
      </p:sp>
      <p:sp>
        <p:nvSpPr>
          <p:cNvPr id="6" name="Content Placeholder 5">
            <a:extLst>
              <a:ext uri="{FF2B5EF4-FFF2-40B4-BE49-F238E27FC236}">
                <a16:creationId xmlns:a16="http://schemas.microsoft.com/office/drawing/2014/main" id="{91C588A1-4EA3-4B52-ADB7-72290A64084F}"/>
              </a:ext>
            </a:extLst>
          </p:cNvPr>
          <p:cNvSpPr>
            <a:spLocks noGrp="1"/>
          </p:cNvSpPr>
          <p:nvPr>
            <p:ph sz="half" idx="1"/>
          </p:nvPr>
        </p:nvSpPr>
        <p:spPr>
          <a:xfrm>
            <a:off x="5108196" y="1783680"/>
            <a:ext cx="5181600" cy="4351338"/>
          </a:xfrm>
        </p:spPr>
        <p:txBody>
          <a:bodyPr/>
          <a:lstStyle/>
          <a:p>
            <a:endParaRPr lang="en-CA"/>
          </a:p>
        </p:txBody>
      </p:sp>
      <p:pic>
        <p:nvPicPr>
          <p:cNvPr id="8" name="Picture 7">
            <a:extLst>
              <a:ext uri="{FF2B5EF4-FFF2-40B4-BE49-F238E27FC236}">
                <a16:creationId xmlns:a16="http://schemas.microsoft.com/office/drawing/2014/main" id="{690B4B06-A1CC-40CE-998F-64F0644D3D75}"/>
              </a:ext>
            </a:extLst>
          </p:cNvPr>
          <p:cNvPicPr>
            <a:picLocks noChangeAspect="1"/>
          </p:cNvPicPr>
          <p:nvPr/>
        </p:nvPicPr>
        <p:blipFill>
          <a:blip r:embed="rId2"/>
          <a:stretch>
            <a:fillRect/>
          </a:stretch>
        </p:blipFill>
        <p:spPr>
          <a:xfrm>
            <a:off x="5201507" y="0"/>
            <a:ext cx="4635062" cy="6858000"/>
          </a:xfrm>
          <a:prstGeom prst="rect">
            <a:avLst/>
          </a:prstGeom>
        </p:spPr>
      </p:pic>
    </p:spTree>
    <p:extLst>
      <p:ext uri="{BB962C8B-B14F-4D97-AF65-F5344CB8AC3E}">
        <p14:creationId xmlns:p14="http://schemas.microsoft.com/office/powerpoint/2010/main" val="217530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0A8EF706787A4DA270C2522B6D7861" ma:contentTypeVersion="13" ma:contentTypeDescription="Create a new document." ma:contentTypeScope="" ma:versionID="1d3cfe43c84f0ef37fc60f11865bebaa">
  <xsd:schema xmlns:xsd="http://www.w3.org/2001/XMLSchema" xmlns:xs="http://www.w3.org/2001/XMLSchema" xmlns:p="http://schemas.microsoft.com/office/2006/metadata/properties" xmlns:ns3="b53a3309-b8fc-4654-84f8-795cf32d03db" xmlns:ns4="fd8161ff-2d83-4649-9374-8220f7775e21" targetNamespace="http://schemas.microsoft.com/office/2006/metadata/properties" ma:root="true" ma:fieldsID="abd75927444c31779414d34399701cb8" ns3:_="" ns4:_="">
    <xsd:import namespace="b53a3309-b8fc-4654-84f8-795cf32d03db"/>
    <xsd:import namespace="fd8161ff-2d83-4649-9374-8220f7775e2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3a3309-b8fc-4654-84f8-795cf32d03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8161ff-2d83-4649-9374-8220f7775e2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C37D87-B58A-44E0-9E41-AD319CF9E0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3a3309-b8fc-4654-84f8-795cf32d03db"/>
    <ds:schemaRef ds:uri="fd8161ff-2d83-4649-9374-8220f7775e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D8DCA-9BC2-435B-8644-369B9E53B50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2A60556-39DF-4183-91C1-593FDBE65C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3602</TotalTime>
  <Words>1465</Words>
  <Application>Microsoft Office PowerPoint</Application>
  <PresentationFormat>Widescreen</PresentationFormat>
  <Paragraphs>152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West Niagara Minor Hockey Association</vt:lpstr>
      <vt:lpstr>Agenda</vt:lpstr>
      <vt:lpstr>Meeting Rules</vt:lpstr>
      <vt:lpstr>Top Ten Responses</vt:lpstr>
      <vt:lpstr>Cost of Hockey Budget Items</vt:lpstr>
      <vt:lpstr>Cost of Hockey Budget Items</vt:lpstr>
      <vt:lpstr>Cost of Hockey Budget Items</vt:lpstr>
      <vt:lpstr>Cost of Hockey Budget Items</vt:lpstr>
      <vt:lpstr>Cost of Hockey Association Budget</vt:lpstr>
      <vt:lpstr>Community based teams or blended teams</vt:lpstr>
      <vt:lpstr>Community based teams or blended teams</vt:lpstr>
      <vt:lpstr>Where we play, local loop or Niagara district</vt:lpstr>
      <vt:lpstr>Do we continue to play Jordan</vt:lpstr>
      <vt:lpstr>Quality of house league teams / balancing</vt:lpstr>
      <vt:lpstr>Quality of coaching and Practices</vt:lpstr>
      <vt:lpstr>Full and Half ice practices</vt:lpstr>
      <vt:lpstr>Scheduling </vt:lpstr>
      <vt:lpstr>Tournaments</vt:lpstr>
      <vt:lpstr>Communication </vt:lpstr>
      <vt:lpstr>Future State of Programing </vt:lpstr>
      <vt:lpstr>Open Floor</vt:lpstr>
      <vt:lpstr>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Niagara Minor Hockey Association</dc:title>
  <dc:creator>Arsenault, Steven J</dc:creator>
  <cp:lastModifiedBy>Arsenault, Steven J</cp:lastModifiedBy>
  <cp:revision>38</cp:revision>
  <dcterms:created xsi:type="dcterms:W3CDTF">2021-05-12T20:46:07Z</dcterms:created>
  <dcterms:modified xsi:type="dcterms:W3CDTF">2023-02-28T23:27:32Z</dcterms:modified>
</cp:coreProperties>
</file>